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65" r:id="rId2"/>
    <p:sldId id="268" r:id="rId3"/>
    <p:sldId id="256" r:id="rId4"/>
    <p:sldId id="257" r:id="rId5"/>
    <p:sldId id="258" r:id="rId6"/>
    <p:sldId id="259" r:id="rId7"/>
    <p:sldId id="266" r:id="rId8"/>
    <p:sldId id="269" r:id="rId9"/>
    <p:sldId id="267" r:id="rId10"/>
    <p:sldId id="260" r:id="rId11"/>
    <p:sldId id="271" r:id="rId12"/>
    <p:sldId id="270" r:id="rId13"/>
    <p:sldId id="261" r:id="rId14"/>
    <p:sldId id="275" r:id="rId15"/>
    <p:sldId id="273" r:id="rId16"/>
    <p:sldId id="274" r:id="rId17"/>
    <p:sldId id="276" r:id="rId18"/>
    <p:sldId id="262" r:id="rId19"/>
    <p:sldId id="263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00CC66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03FF843-919C-51B3-DE96-F9AD30CE6B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9405B08-1D81-6F89-8F6C-C888E0DB764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284FCD93-265F-A28E-D3BF-05F5D7B4AE4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3F7172C2-238A-C29D-8598-45E82E0E21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1FA73302-2F47-3F68-003B-39573104C09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18641C85-8AD0-5D4F-0E7F-3CFE3ADDC6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9E2DD8-31E3-46A3-8023-D57CE429834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97ADB50-3440-F7C8-2D4D-62F3EAB05B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F0204-B9FE-4232-B2E5-63ABCF7CE79E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06FD6E91-C5FE-1F70-7AED-12352968EC6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175FC66-8CC1-6B5F-6904-527FB15B9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4E5284A-5435-C537-4951-1BD8E852CE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5FB94-A0E1-4586-9EB3-7146FECDA33E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64244E22-1D65-D2C5-1B18-46BAAFB2DF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763FD59-20C2-1A3E-2EC0-F87EE579E6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181CE79-4589-72FE-1257-E1C8918BC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E6EDC9-8AA3-49EE-BA55-0F3AB4253F3A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C4F4B2C8-4D13-D79E-1F7A-56C9A60DC2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CA061B9-A06A-EEA7-FE3D-0CCA7AF1AC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F13669A-F981-B7CB-80FD-B40BEEF5DA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DFD6F-F5BB-413A-95AC-53BC44BFE9D0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A321FE4F-C7D3-F799-67EE-74ED17C78B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0841FD3-C97D-1865-863B-8AE6DDE7C8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02D23AA-90AE-DF08-284F-C41C536868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E3434-765B-47FB-8255-0ACE64CF5F86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9457EF66-EDD2-BBB4-0397-92713E7A1C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1CABE2A-F72D-FBB5-BE4C-87610C2AF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85DB9D8-5962-5CBE-CC32-58DDEC48DD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16CA54-DA07-4F48-A39F-F40F4DAFA08A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7F709C44-BA5D-8F99-5D18-06A7548685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2CB39EC-E939-A839-935C-DEDFED356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02B52FD-B392-A2C8-EA1B-CA8051F3E5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F12715-6A9A-4026-9843-1916912C64DD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8313CFA5-9990-36CF-0CDF-59F12AAD91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02DFF69-6EDD-3C51-1063-E0016B3F9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EBD46F-941C-33E0-8EF1-44362118F4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3CB4F1-E355-4278-8404-919113F7017E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57729BEC-0986-CCEF-D31A-7EB2236237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9046897-4584-0E10-3472-01422B0AD3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5850A56-5196-AF03-2935-A683ACB888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02E8E-839A-4452-954E-F4C3649DB62C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BFD96000-C4CC-7BBE-EE4F-A152A7DBB7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1A8E80B-5287-2019-ACBE-E1575AE00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E35CAD-1E98-EFBD-7340-0848D72A52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D56A3-56C0-45FE-A462-49498A3265CA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8E5C2ED1-111E-E488-7E80-64D4725C04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C2228DF7-7E10-7A14-5352-1C4144641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B2365D8-08C9-B2EE-C291-C0FD17E1DE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4E6BAA-C2FB-450D-A569-A440710BEDFC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2FB18D35-74C8-DAFB-D15F-62C2AA1C5E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648EF9A-A6F1-21EE-57F2-4E85E495B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A8B9BEF-AB6B-ADE5-D182-CE494BD92C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388935-73AE-4693-A5A9-A3025C32949C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9FFD20A8-6B2A-DB53-8CA1-3D87723DA1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7A8DE0B-9EA4-3E08-E5F0-A724389479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486231E-FDE0-E4EE-4FD0-9B9DE13A2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B30CA-894B-49F3-8995-047B8643F388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A632B4FC-B662-62D8-EB24-4FFDC9E94F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7FC67BC-8E99-FF05-0CB7-C35AE2A523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5B303B-CEBF-84C0-5C46-2BC873176A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6C85F-97EA-4553-AC97-E7C050BB436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D0A115B2-13A2-AD43-3EFE-15BF47C7D7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7702DB8-79D7-56ED-6C4D-CF844820E4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A948D23-4946-73E0-C848-1717ADB00D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C6C968-5FEC-4768-AD90-968F9A7A206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C6743CB-A00F-4EC3-A133-9EAE20A7A3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67E6337-B760-8171-DFD5-A037E7CB7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C4EDBDE-E066-D0E6-D966-ABCD8458DC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C0A58-3276-4972-81E2-2B044A01A23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3338874E-5844-3F2E-8F71-FFBC7CC73B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41866B4-09FD-0BB6-04C2-C4597A31BF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C040341-58DC-FA37-F8E6-B0A6BCAD71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D70A0-1168-4977-9205-A2EC66E4861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B234AF7C-B434-00C4-C7B9-AA465C7897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BE54E22-E509-BCEA-419D-EB1AA6DF5E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D46F72-C0F0-67FD-A567-715758EBA6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AB407-4A69-40D4-8655-12AFA80BFA4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DCFD0CCD-2B5F-54C8-3F3B-A5CBFB0AA7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5B35924-EAD8-30F6-D691-F754BE114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2F69FF7-5C54-99F6-5A7E-B5CB3A0C45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34CC9-9E96-4516-AC31-9CC324A4A305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E85B86B3-7769-A218-92E5-35867D04F5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15F04E0-235C-76FF-0E46-40AF8C97E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00D3F2E-7C38-D173-1F26-C275141911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8786C-FDF4-45E7-AE4D-F54F6903486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FCC8A1D5-6E54-13F7-1C8F-5D4B53A5EF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9EC65D4-9959-D84E-6631-114EC35DD0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4AA8989F-E32B-02EC-5FFD-0481E955EEB5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4099" name="Arc 3">
              <a:extLst>
                <a:ext uri="{FF2B5EF4-FFF2-40B4-BE49-F238E27FC236}">
                  <a16:creationId xmlns:a16="http://schemas.microsoft.com/office/drawing/2014/main" id="{908A6734-A55C-56B4-5A70-49A00FBF9F3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" name="Arc 4">
              <a:extLst>
                <a:ext uri="{FF2B5EF4-FFF2-40B4-BE49-F238E27FC236}">
                  <a16:creationId xmlns:a16="http://schemas.microsoft.com/office/drawing/2014/main" id="{B48E1B71-2EC6-C8B7-D5D5-1D41AA5B17B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" name="Arc 5">
              <a:extLst>
                <a:ext uri="{FF2B5EF4-FFF2-40B4-BE49-F238E27FC236}">
                  <a16:creationId xmlns:a16="http://schemas.microsoft.com/office/drawing/2014/main" id="{6C1A640A-0D23-C547-BD59-D31239CE8A3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2" name="AutoShape 6">
              <a:extLst>
                <a:ext uri="{FF2B5EF4-FFF2-40B4-BE49-F238E27FC236}">
                  <a16:creationId xmlns:a16="http://schemas.microsoft.com/office/drawing/2014/main" id="{836F0DF6-ED12-9A97-69AA-42EC307F5947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103" name="Rectangle 7">
            <a:extLst>
              <a:ext uri="{FF2B5EF4-FFF2-40B4-BE49-F238E27FC236}">
                <a16:creationId xmlns:a16="http://schemas.microsoft.com/office/drawing/2014/main" id="{5C2D8606-EA18-3B30-8DDA-48018D029077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3D69BD3B-8E76-4C45-887C-7B520C9E32BB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A99A5F23-48D4-FF56-9591-6C6A78D8E7BB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2981E9DE-9E4E-C922-134E-1126441BD7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C34E821C-9851-610F-7176-4A4565B94D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B200F8-2FD4-4CE7-8E39-B7293478B8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51219-61FC-B96F-D834-2090509D2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CCD8FE-9651-0FAA-DCF7-2530B900E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CF8B1-9B70-A257-61B1-13CBD85B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1E084-5815-4963-887F-86714A5AE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18886-F9A9-EE66-E8B4-D28C64912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B8AFD-EC6C-45CE-883F-43640837C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46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6F049A-E5B9-C240-D2C5-81B713485E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9F7E96-2DFF-F869-7F5C-34CA1E870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0749E-453A-49C0-A105-553F60EC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186C5-32E4-D302-ABD1-4337F0F44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5F233-C318-860B-9106-B8C765E14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C3B6F-CA4A-433C-AC9D-03D013148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23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63319-D1EB-5E26-8B53-8BA7DB8A2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4D043-6719-E0E2-BEAF-ECDC7EA50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4ECA5-12EB-FF0B-D2E4-0335212A2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18EB1-1289-786F-DBF5-1FF6F66D7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DB72A-EC75-B3CB-771A-EB10B478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05E2-C349-4D10-8326-9DC92F89C8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15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10956-EA59-0921-A9C0-1CEF678E7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33237-52BB-C2BC-E721-5FF5CD462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C2B5E-A9C0-C58C-02BB-D1CF1DE74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33B6C-0525-7270-63B9-4AEA7C03B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62AF2-03AC-1C33-2F34-E9A8B930A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68C0D-98B3-4D27-AEA0-D134408FF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61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37213-6D2A-A7DF-07FC-C9A014E8A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51FF6-AED8-B8FF-D74A-73D7F040F1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B430C-B5EE-6249-443C-578CD88D3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8967EC-142A-64EE-3236-B5323CDA2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B100A-633D-AFBC-FD6E-81075F919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6B76E-8844-5C09-4F79-F21899BC1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A63FD-6B96-413D-AFC5-5599602494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BE596-2793-5FC5-34C3-EE7ADCC83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D46C4-BCD6-3DD1-CEB8-3CE2B2955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851F9D-7F61-DBC0-458B-74097F3CD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509D82-FDF4-C9B4-80C6-F6C9E0B09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9ECFBD-E17B-F0D0-E28F-FA49EE108B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1A71DE-EF25-6E32-5AE6-FB568D20B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82876B-A714-6E3F-ED44-B85B6FDD2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A442F5-F24E-30AD-AA0F-9D3339930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334A6-9986-46F2-8795-3FA5E60201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97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E8E0E-9EE1-9D16-268D-FE1CAC17C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3ECBF6-CCB5-D109-4867-A4981D3EC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086F8-56F1-4055-69F9-0B87B6AD2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88493-519D-F55B-0538-AA99E5358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844A4-8267-4695-9A59-FF54B8AE6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84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392891-BBBF-CF9B-464F-4D32B84DE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525492-6E06-68C7-CC26-921B1AECC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502F8-1F09-C773-6D68-B7525CCAA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9168A-574E-4486-B69F-93B96B44E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16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1C461-12D1-C659-0EF4-F6B730C16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29859-2CCD-711F-741D-6D4138FCF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78A069-8531-346A-A422-35111834E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355E7-8E03-AEAD-15A8-54842AE7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F3278-FF79-A92D-C4C4-17063050E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44D1B-983D-556D-D150-ED98D34DB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54F0C-10CB-4EAC-9157-CD855715B3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68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7AF6-22CF-B42C-1604-F7526E6CD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E7D2C7-C823-E548-281F-E4C1EFAAD3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A1C98A-EB15-7D4C-37CE-D00501E2C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D9305-48E5-E93A-8526-C03527957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2BB76-24DE-4AC3-B57E-4F5CAB85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37E05-8B43-C520-2F9C-BE33473AF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060E9-131C-4F65-8906-837B92B320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30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23E0D231-12C8-46C9-5CAC-3DCC274DDBB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3075" name="Arc 3">
              <a:extLst>
                <a:ext uri="{FF2B5EF4-FFF2-40B4-BE49-F238E27FC236}">
                  <a16:creationId xmlns:a16="http://schemas.microsoft.com/office/drawing/2014/main" id="{B70491AA-6897-8904-C824-FB883021AA1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6" name="Arc 4">
              <a:extLst>
                <a:ext uri="{FF2B5EF4-FFF2-40B4-BE49-F238E27FC236}">
                  <a16:creationId xmlns:a16="http://schemas.microsoft.com/office/drawing/2014/main" id="{8A6F8DE2-0F42-5090-8E6C-2804B5BEA9E4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7" name="Arc 5">
              <a:extLst>
                <a:ext uri="{FF2B5EF4-FFF2-40B4-BE49-F238E27FC236}">
                  <a16:creationId xmlns:a16="http://schemas.microsoft.com/office/drawing/2014/main" id="{7D6B3A88-CC50-9E19-14A6-84F9C7CD1AF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8" name="AutoShape 6">
              <a:extLst>
                <a:ext uri="{FF2B5EF4-FFF2-40B4-BE49-F238E27FC236}">
                  <a16:creationId xmlns:a16="http://schemas.microsoft.com/office/drawing/2014/main" id="{BFEEC6C3-B40D-B863-0AEA-24DCE321DD4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79" name="Rectangle 7">
            <a:extLst>
              <a:ext uri="{FF2B5EF4-FFF2-40B4-BE49-F238E27FC236}">
                <a16:creationId xmlns:a16="http://schemas.microsoft.com/office/drawing/2014/main" id="{6EE4E62B-3C9C-A3C8-D492-23B00E3D1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6FD7253E-030D-7DC8-0EF4-0BC6E2200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05A23042-8DD2-7D1B-3206-E59245D441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DBABE2AF-1973-3A54-D907-A4B0DA9122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BABDA811-32C1-53D1-B3DD-6E9F69046E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8F9AE3C9-38F0-4967-BE0E-408363C2C8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D137AED6-BAA9-4E91-6B37-0349F4BA5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57200"/>
            <a:ext cx="3581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/>
              <a:t>Chemistry</a:t>
            </a:r>
          </a:p>
        </p:txBody>
      </p:sp>
      <p:pic>
        <p:nvPicPr>
          <p:cNvPr id="13315" name="Picture 3">
            <a:extLst>
              <a:ext uri="{FF2B5EF4-FFF2-40B4-BE49-F238E27FC236}">
                <a16:creationId xmlns:a16="http://schemas.microsoft.com/office/drawing/2014/main" id="{E66F8695-5D82-AF61-309D-EFC784898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95600"/>
            <a:ext cx="5334000" cy="322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098A9139-F949-9531-C5DD-E0FE5DA035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38400"/>
            <a:ext cx="369570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Text Box 3">
            <a:extLst>
              <a:ext uri="{FF2B5EF4-FFF2-40B4-BE49-F238E27FC236}">
                <a16:creationId xmlns:a16="http://schemas.microsoft.com/office/drawing/2014/main" id="{79B1C97A-9F51-0ED6-0F5C-10DB4502B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5410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1"/>
              <a:t>Sub-atomic Particles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0DF8FEA7-9FB6-89E7-5C57-B220238AD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0"/>
            <a:ext cx="42672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srgbClr val="FF0000"/>
                </a:solidFill>
                <a:latin typeface="Century Schoolbook" panose="02040604050505020304" pitchFamily="18" charset="0"/>
                <a:cs typeface="Arial" panose="020B0604020202020204" pitchFamily="34" charset="0"/>
              </a:rPr>
              <a:t>Protons   p</a:t>
            </a:r>
            <a:r>
              <a:rPr lang="en-US" altLang="en-US" b="1" i="1" baseline="30000">
                <a:solidFill>
                  <a:srgbClr val="FF0000"/>
                </a:solidFill>
                <a:latin typeface="Century Schoolbook" panose="02040604050505020304" pitchFamily="18" charset="0"/>
                <a:cs typeface="Arial" panose="020B0604020202020204" pitchFamily="34" charset="0"/>
              </a:rPr>
              <a:t>+</a:t>
            </a:r>
            <a:r>
              <a:rPr lang="en-US" altLang="en-US" b="1" i="1">
                <a:solidFill>
                  <a:srgbClr val="FF0000"/>
                </a:solidFill>
                <a:latin typeface="Century Schoolbook" panose="02040604050505020304" pitchFamily="18" charset="0"/>
                <a:cs typeface="Arial" panose="020B0604020202020204" pitchFamily="34" charset="0"/>
              </a:rPr>
              <a:t> -  positive charge, in nucleus</a:t>
            </a:r>
            <a:r>
              <a:rPr lang="en-US" altLang="en-US" b="1" i="1">
                <a:latin typeface="Century Schoolbook" panose="020406040505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b="1" i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28D46323-03F7-1C5F-343B-6BB76ADC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19800"/>
            <a:ext cx="762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CC6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srgbClr val="00CC66"/>
                </a:solidFill>
                <a:latin typeface="Century Schoolbook" panose="02040604050505020304" pitchFamily="18" charset="0"/>
                <a:cs typeface="Arial" panose="020B0604020202020204" pitchFamily="34" charset="0"/>
              </a:rPr>
              <a:t>Electrons - e</a:t>
            </a:r>
            <a:r>
              <a:rPr lang="en-US" altLang="en-US" b="1" i="1" baseline="30000">
                <a:solidFill>
                  <a:srgbClr val="00CC66"/>
                </a:solidFill>
                <a:latin typeface="Century Schoolbook" panose="02040604050505020304" pitchFamily="18" charset="0"/>
                <a:cs typeface="Arial" panose="020B0604020202020204" pitchFamily="34" charset="0"/>
              </a:rPr>
              <a:t>-</a:t>
            </a:r>
            <a:r>
              <a:rPr lang="en-US" altLang="en-US" b="1" i="1">
                <a:solidFill>
                  <a:srgbClr val="00CC66"/>
                </a:solidFill>
                <a:latin typeface="Century Schoolbook" panose="02040604050505020304" pitchFamily="18" charset="0"/>
                <a:cs typeface="Arial" panose="020B0604020202020204" pitchFamily="34" charset="0"/>
              </a:rPr>
              <a:t>  negative charge, orbiting nucleus</a:t>
            </a:r>
            <a:r>
              <a:rPr lang="en-US" altLang="en-US" b="1" i="1">
                <a:latin typeface="Century Schoolbook" panose="020406040505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b="1" i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1CE62C18-16C3-891A-8F83-1FEEBD60D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19600"/>
            <a:ext cx="42672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srgbClr val="DDDDDD"/>
                </a:solidFill>
                <a:latin typeface="Century Schoolbook" panose="02040604050505020304" pitchFamily="18" charset="0"/>
                <a:cs typeface="Arial" panose="020B0604020202020204" pitchFamily="34" charset="0"/>
              </a:rPr>
              <a:t>Neutrons   n</a:t>
            </a:r>
            <a:r>
              <a:rPr lang="en-US" altLang="en-US" b="1" i="1" baseline="30000">
                <a:solidFill>
                  <a:srgbClr val="DDDDDD"/>
                </a:solidFill>
                <a:latin typeface="Century Schoolbook" panose="02040604050505020304" pitchFamily="18" charset="0"/>
                <a:cs typeface="Arial" panose="020B0604020202020204" pitchFamily="34" charset="0"/>
              </a:rPr>
              <a:t>0</a:t>
            </a:r>
            <a:r>
              <a:rPr lang="en-US" altLang="en-US" b="1" i="1">
                <a:solidFill>
                  <a:srgbClr val="DDDDDD"/>
                </a:solidFill>
                <a:latin typeface="Century Schoolbook" panose="02040604050505020304" pitchFamily="18" charset="0"/>
                <a:cs typeface="Arial" panose="020B0604020202020204" pitchFamily="34" charset="0"/>
              </a:rPr>
              <a:t> – no charge,  in nucleus</a:t>
            </a:r>
            <a:r>
              <a:rPr lang="en-US" altLang="en-US" b="1" i="1">
                <a:latin typeface="Century Schoolbook" panose="020406040505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b="1" i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2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7" grpId="0" autoUpdateAnimBg="0"/>
      <p:bldP spid="819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8A5F7E7C-E83A-B087-541B-BCD1F71D4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632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i="1"/>
              <a:t>Drawing an Atom of Carbon</a:t>
            </a:r>
          </a:p>
        </p:txBody>
      </p:sp>
      <p:grpSp>
        <p:nvGrpSpPr>
          <p:cNvPr id="18443" name="Group 11">
            <a:extLst>
              <a:ext uri="{FF2B5EF4-FFF2-40B4-BE49-F238E27FC236}">
                <a16:creationId xmlns:a16="http://schemas.microsoft.com/office/drawing/2014/main" id="{5A30A53D-E54F-BC35-E2BE-53F66E879D7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819400"/>
            <a:ext cx="2286000" cy="2819400"/>
            <a:chOff x="1536" y="1776"/>
            <a:chExt cx="1440" cy="1776"/>
          </a:xfrm>
        </p:grpSpPr>
        <p:sp>
          <p:nvSpPr>
            <p:cNvPr id="18435" name="Rectangle 3">
              <a:extLst>
                <a:ext uri="{FF2B5EF4-FFF2-40B4-BE49-F238E27FC236}">
                  <a16:creationId xmlns:a16="http://schemas.microsoft.com/office/drawing/2014/main" id="{7CDCD294-0DF7-9F98-778E-7C80293FC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776"/>
              <a:ext cx="1440" cy="17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36" name="Text Box 4">
              <a:extLst>
                <a:ext uri="{FF2B5EF4-FFF2-40B4-BE49-F238E27FC236}">
                  <a16:creationId xmlns:a16="http://schemas.microsoft.com/office/drawing/2014/main" id="{8417757A-AF48-9795-59CD-7332405F8A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256"/>
              <a:ext cx="864" cy="1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8000" b="1">
                  <a:solidFill>
                    <a:schemeClr val="bg1"/>
                  </a:solidFill>
                  <a:latin typeface="Arial" panose="020B0604020202020204" pitchFamily="34" charset="0"/>
                </a:rPr>
                <a:t>C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  <a:latin typeface="Arial" panose="020B0604020202020204" pitchFamily="34" charset="0"/>
                </a:rPr>
                <a:t>12.011</a:t>
              </a:r>
            </a:p>
          </p:txBody>
        </p:sp>
        <p:sp>
          <p:nvSpPr>
            <p:cNvPr id="18437" name="Text Box 5">
              <a:extLst>
                <a:ext uri="{FF2B5EF4-FFF2-40B4-BE49-F238E27FC236}">
                  <a16:creationId xmlns:a16="http://schemas.microsoft.com/office/drawing/2014/main" id="{75FABACD-AA8E-4879-8EE9-5BC54C84CB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824"/>
              <a:ext cx="86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 b="1">
                  <a:solidFill>
                    <a:schemeClr val="bg1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</p:grpSp>
      <p:grpSp>
        <p:nvGrpSpPr>
          <p:cNvPr id="18452" name="Group 20">
            <a:extLst>
              <a:ext uri="{FF2B5EF4-FFF2-40B4-BE49-F238E27FC236}">
                <a16:creationId xmlns:a16="http://schemas.microsoft.com/office/drawing/2014/main" id="{EC617018-B7B8-82DF-02BB-8FC1DC2A1506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5029200"/>
            <a:ext cx="2971800" cy="457200"/>
            <a:chOff x="1440" y="3168"/>
            <a:chExt cx="1872" cy="288"/>
          </a:xfrm>
        </p:grpSpPr>
        <p:sp>
          <p:nvSpPr>
            <p:cNvPr id="18441" name="Text Box 9">
              <a:extLst>
                <a:ext uri="{FF2B5EF4-FFF2-40B4-BE49-F238E27FC236}">
                  <a16:creationId xmlns:a16="http://schemas.microsoft.com/office/drawing/2014/main" id="{1E45C0E8-8C8D-B2D8-6F05-978DF77CB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168"/>
              <a:ext cx="1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latin typeface="Arial" panose="020B0604020202020204" pitchFamily="34" charset="0"/>
                </a:rPr>
                <a:t>Atomic Mass</a:t>
              </a:r>
            </a:p>
          </p:txBody>
        </p:sp>
        <p:sp>
          <p:nvSpPr>
            <p:cNvPr id="18444" name="Line 12">
              <a:extLst>
                <a:ext uri="{FF2B5EF4-FFF2-40B4-BE49-F238E27FC236}">
                  <a16:creationId xmlns:a16="http://schemas.microsoft.com/office/drawing/2014/main" id="{B7C6CEAF-2A39-D8B5-EE5F-B092B20E30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0" y="3312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18451" name="Group 19">
            <a:extLst>
              <a:ext uri="{FF2B5EF4-FFF2-40B4-BE49-F238E27FC236}">
                <a16:creationId xmlns:a16="http://schemas.microsoft.com/office/drawing/2014/main" id="{D2BD9AAC-C870-2133-5A95-EED6D6B98755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971800"/>
            <a:ext cx="2819400" cy="457200"/>
            <a:chOff x="1296" y="1872"/>
            <a:chExt cx="1776" cy="288"/>
          </a:xfrm>
        </p:grpSpPr>
        <p:sp>
          <p:nvSpPr>
            <p:cNvPr id="18439" name="Text Box 7">
              <a:extLst>
                <a:ext uri="{FF2B5EF4-FFF2-40B4-BE49-F238E27FC236}">
                  <a16:creationId xmlns:a16="http://schemas.microsoft.com/office/drawing/2014/main" id="{35B28EFF-3F25-784A-4E6B-8108B81E90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872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latin typeface="Arial" panose="020B0604020202020204" pitchFamily="34" charset="0"/>
                </a:rPr>
                <a:t>Atomic #</a:t>
              </a:r>
            </a:p>
          </p:txBody>
        </p:sp>
        <p:sp>
          <p:nvSpPr>
            <p:cNvPr id="18445" name="Line 13">
              <a:extLst>
                <a:ext uri="{FF2B5EF4-FFF2-40B4-BE49-F238E27FC236}">
                  <a16:creationId xmlns:a16="http://schemas.microsoft.com/office/drawing/2014/main" id="{F5B97C24-661F-FEEF-8FAC-A60AA254D8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016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18446" name="Text Box 14">
            <a:extLst>
              <a:ext uri="{FF2B5EF4-FFF2-40B4-BE49-F238E27FC236}">
                <a16:creationId xmlns:a16="http://schemas.microsoft.com/office/drawing/2014/main" id="{28D40EC0-DA1A-BC3B-4AE2-73B1BEBC5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0292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latin typeface="Arial" panose="020B0604020202020204" pitchFamily="34" charset="0"/>
              </a:rPr>
              <a:t>minus Atomic #  =  # of n</a:t>
            </a:r>
            <a:r>
              <a:rPr lang="en-US" altLang="en-US" b="1" i="1" baseline="30000">
                <a:latin typeface="Arial" panose="020B0604020202020204" pitchFamily="34" charset="0"/>
              </a:rPr>
              <a:t>0</a:t>
            </a:r>
            <a:r>
              <a:rPr lang="en-US" altLang="en-US" b="1" i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8447" name="Text Box 15">
            <a:extLst>
              <a:ext uri="{FF2B5EF4-FFF2-40B4-BE49-F238E27FC236}">
                <a16:creationId xmlns:a16="http://schemas.microsoft.com/office/drawing/2014/main" id="{97323138-6DC7-96A7-A5FA-532441E85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9718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latin typeface="Arial" panose="020B0604020202020204" pitchFamily="34" charset="0"/>
              </a:rPr>
              <a:t>=  # of p</a:t>
            </a:r>
            <a:r>
              <a:rPr lang="en-US" altLang="en-US" b="1" i="1" baseline="30000">
                <a:latin typeface="Arial" panose="020B0604020202020204" pitchFamily="34" charset="0"/>
              </a:rPr>
              <a:t>+</a:t>
            </a:r>
            <a:r>
              <a:rPr lang="en-US" altLang="en-US" b="1" i="1">
                <a:latin typeface="Arial" panose="020B0604020202020204" pitchFamily="34" charset="0"/>
              </a:rPr>
              <a:t> and # of e</a:t>
            </a:r>
            <a:r>
              <a:rPr lang="en-US" altLang="en-US" b="1" i="1" baseline="30000"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18448" name="Text Box 16">
            <a:extLst>
              <a:ext uri="{FF2B5EF4-FFF2-40B4-BE49-F238E27FC236}">
                <a16:creationId xmlns:a16="http://schemas.microsoft.com/office/drawing/2014/main" id="{B1469364-07D2-5F9C-3224-1FD10B5D2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62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latin typeface="Arial" panose="020B0604020202020204" pitchFamily="34" charset="0"/>
              </a:rPr>
              <a:t>Carbon has 6 p</a:t>
            </a:r>
            <a:r>
              <a:rPr lang="en-US" altLang="en-US" b="1" i="1" baseline="30000">
                <a:latin typeface="Arial" panose="020B0604020202020204" pitchFamily="34" charset="0"/>
              </a:rPr>
              <a:t>+</a:t>
            </a:r>
            <a:r>
              <a:rPr lang="en-US" altLang="en-US" b="1" i="1">
                <a:latin typeface="Arial" panose="020B0604020202020204" pitchFamily="34" charset="0"/>
              </a:rPr>
              <a:t> and 6 e</a:t>
            </a:r>
            <a:r>
              <a:rPr lang="en-US" altLang="en-US" b="1" i="1" baseline="30000">
                <a:latin typeface="Arial" panose="020B0604020202020204" pitchFamily="34" charset="0"/>
              </a:rPr>
              <a:t>-</a:t>
            </a:r>
            <a:endParaRPr lang="en-US" altLang="en-US" b="1" i="1">
              <a:latin typeface="Arial" panose="020B0604020202020204" pitchFamily="34" charset="0"/>
            </a:endParaRPr>
          </a:p>
        </p:txBody>
      </p:sp>
      <p:sp>
        <p:nvSpPr>
          <p:cNvPr id="18449" name="Text Box 17">
            <a:extLst>
              <a:ext uri="{FF2B5EF4-FFF2-40B4-BE49-F238E27FC236}">
                <a16:creationId xmlns:a16="http://schemas.microsoft.com/office/drawing/2014/main" id="{046D73AC-CF77-2631-5C10-9FC8DDC4F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715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latin typeface="Arial" panose="020B0604020202020204" pitchFamily="34" charset="0"/>
              </a:rPr>
              <a:t>Carbon has 6 n</a:t>
            </a:r>
            <a:r>
              <a:rPr lang="en-US" altLang="en-US" b="1" i="1" baseline="30000">
                <a:latin typeface="Arial" panose="020B0604020202020204" pitchFamily="34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200"/>
                            </p:stCondLst>
                            <p:childTnLst>
                              <p:par>
                                <p:cTn id="23" presetID="17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47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91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 autoUpdateAnimBg="0"/>
      <p:bldP spid="18447" grpId="0" autoUpdateAnimBg="0"/>
      <p:bldP spid="18448" grpId="0" autoUpdateAnimBg="0"/>
      <p:bldP spid="1844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A932DA2E-D2A7-7EC7-C3D7-4F381D59F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632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i="1"/>
              <a:t>Drawing an Atom of Carbon</a:t>
            </a:r>
          </a:p>
        </p:txBody>
      </p:sp>
      <p:grpSp>
        <p:nvGrpSpPr>
          <p:cNvPr id="17415" name="Group 7">
            <a:extLst>
              <a:ext uri="{FF2B5EF4-FFF2-40B4-BE49-F238E27FC236}">
                <a16:creationId xmlns:a16="http://schemas.microsoft.com/office/drawing/2014/main" id="{993E00B4-1BD4-63F7-7A73-5FBD0E64612B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3657600"/>
            <a:ext cx="1066800" cy="1143000"/>
            <a:chOff x="2544" y="1968"/>
            <a:chExt cx="672" cy="720"/>
          </a:xfrm>
        </p:grpSpPr>
        <p:sp>
          <p:nvSpPr>
            <p:cNvPr id="17414" name="Oval 6">
              <a:extLst>
                <a:ext uri="{FF2B5EF4-FFF2-40B4-BE49-F238E27FC236}">
                  <a16:creationId xmlns:a16="http://schemas.microsoft.com/office/drawing/2014/main" id="{1CD7472B-A9A5-7B28-34D0-803E9871F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968"/>
              <a:ext cx="672" cy="720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11" name="Rectangle 3">
              <a:extLst>
                <a:ext uri="{FF2B5EF4-FFF2-40B4-BE49-F238E27FC236}">
                  <a16:creationId xmlns:a16="http://schemas.microsoft.com/office/drawing/2014/main" id="{025EBD55-6682-3CDA-29E5-1A2617BBF0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6" y="2016"/>
              <a:ext cx="4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i="1">
                  <a:solidFill>
                    <a:schemeClr val="bg1"/>
                  </a:solidFill>
                  <a:latin typeface="Arial" panose="020B0604020202020204" pitchFamily="34" charset="0"/>
                </a:rPr>
                <a:t>6 p</a:t>
              </a:r>
              <a:r>
                <a:rPr lang="en-US" altLang="en-US" b="1" i="1" baseline="30000">
                  <a:solidFill>
                    <a:schemeClr val="bg1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  <p:sp>
          <p:nvSpPr>
            <p:cNvPr id="17413" name="Rectangle 5">
              <a:extLst>
                <a:ext uri="{FF2B5EF4-FFF2-40B4-BE49-F238E27FC236}">
                  <a16:creationId xmlns:a16="http://schemas.microsoft.com/office/drawing/2014/main" id="{2B0454D2-9D48-DDE4-5C47-9D2C51512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352"/>
              <a:ext cx="4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>
                  <a:solidFill>
                    <a:schemeClr val="bg1"/>
                  </a:solidFill>
                  <a:latin typeface="Arial" panose="020B0604020202020204" pitchFamily="34" charset="0"/>
                </a:rPr>
                <a:t>6 n</a:t>
              </a:r>
              <a:r>
                <a:rPr lang="en-US" altLang="en-US" b="1" i="1" baseline="30000">
                  <a:solidFill>
                    <a:schemeClr val="bg1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</p:grpSp>
      <p:grpSp>
        <p:nvGrpSpPr>
          <p:cNvPr id="17425" name="Group 17">
            <a:extLst>
              <a:ext uri="{FF2B5EF4-FFF2-40B4-BE49-F238E27FC236}">
                <a16:creationId xmlns:a16="http://schemas.microsoft.com/office/drawing/2014/main" id="{616DB814-98CD-4756-B756-DB5933B18F90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667000"/>
            <a:ext cx="1981200" cy="3017838"/>
            <a:chOff x="2208" y="1680"/>
            <a:chExt cx="1248" cy="1901"/>
          </a:xfrm>
        </p:grpSpPr>
        <p:sp>
          <p:nvSpPr>
            <p:cNvPr id="17416" name="Oval 8">
              <a:extLst>
                <a:ext uri="{FF2B5EF4-FFF2-40B4-BE49-F238E27FC236}">
                  <a16:creationId xmlns:a16="http://schemas.microsoft.com/office/drawing/2014/main" id="{870A4EBF-76FC-B39D-95E1-2D2BA1D3F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016"/>
              <a:ext cx="1248" cy="1248"/>
            </a:xfrm>
            <a:prstGeom prst="ellipse">
              <a:avLst/>
            </a:prstGeom>
            <a:noFill/>
            <a:ln w="254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19" name="Rectangle 11">
              <a:extLst>
                <a:ext uri="{FF2B5EF4-FFF2-40B4-BE49-F238E27FC236}">
                  <a16:creationId xmlns:a16="http://schemas.microsoft.com/office/drawing/2014/main" id="{6561DF7C-B5FD-2290-579A-D010F0284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3216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3200" b="1" i="1">
                  <a:solidFill>
                    <a:schemeClr val="hlink"/>
                  </a:solidFill>
                  <a:latin typeface="Arial" panose="020B0604020202020204" pitchFamily="34" charset="0"/>
                </a:rPr>
                <a:t>e</a:t>
              </a:r>
              <a:r>
                <a:rPr lang="en-US" altLang="en-US" sz="3200" b="1" i="1" baseline="30000">
                  <a:solidFill>
                    <a:schemeClr val="hlink"/>
                  </a:solidFill>
                  <a:latin typeface="Arial" panose="020B0604020202020204" pitchFamily="34" charset="0"/>
                </a:rPr>
                <a:t>-</a:t>
              </a:r>
            </a:p>
          </p:txBody>
        </p:sp>
        <p:sp>
          <p:nvSpPr>
            <p:cNvPr id="17420" name="Rectangle 12">
              <a:extLst>
                <a:ext uri="{FF2B5EF4-FFF2-40B4-BE49-F238E27FC236}">
                  <a16:creationId xmlns:a16="http://schemas.microsoft.com/office/drawing/2014/main" id="{7110EC9D-0D2B-53B1-9713-6D9B40445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680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3200" b="1" i="1">
                  <a:solidFill>
                    <a:schemeClr val="hlink"/>
                  </a:solidFill>
                  <a:latin typeface="Arial" panose="020B0604020202020204" pitchFamily="34" charset="0"/>
                </a:rPr>
                <a:t>e</a:t>
              </a:r>
              <a:r>
                <a:rPr lang="en-US" altLang="en-US" sz="3200" b="1" i="1" baseline="30000">
                  <a:solidFill>
                    <a:schemeClr val="hlink"/>
                  </a:solidFill>
                  <a:latin typeface="Arial" panose="020B0604020202020204" pitchFamily="34" charset="0"/>
                </a:rPr>
                <a:t>-</a:t>
              </a:r>
            </a:p>
          </p:txBody>
        </p:sp>
      </p:grpSp>
      <p:grpSp>
        <p:nvGrpSpPr>
          <p:cNvPr id="17426" name="Group 18">
            <a:extLst>
              <a:ext uri="{FF2B5EF4-FFF2-40B4-BE49-F238E27FC236}">
                <a16:creationId xmlns:a16="http://schemas.microsoft.com/office/drawing/2014/main" id="{2CE3BE0D-B1E7-8E1B-467A-275F66419573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209800"/>
            <a:ext cx="4267200" cy="3932238"/>
            <a:chOff x="1488" y="1392"/>
            <a:chExt cx="2688" cy="2477"/>
          </a:xfrm>
        </p:grpSpPr>
        <p:sp>
          <p:nvSpPr>
            <p:cNvPr id="17417" name="Oval 9">
              <a:extLst>
                <a:ext uri="{FF2B5EF4-FFF2-40B4-BE49-F238E27FC236}">
                  <a16:creationId xmlns:a16="http://schemas.microsoft.com/office/drawing/2014/main" id="{590ADAEF-4315-7E3F-3B52-47276698F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728"/>
              <a:ext cx="1968" cy="1872"/>
            </a:xfrm>
            <a:prstGeom prst="ellipse">
              <a:avLst/>
            </a:prstGeom>
            <a:noFill/>
            <a:ln w="254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21" name="Rectangle 13">
              <a:extLst>
                <a:ext uri="{FF2B5EF4-FFF2-40B4-BE49-F238E27FC236}">
                  <a16:creationId xmlns:a16="http://schemas.microsoft.com/office/drawing/2014/main" id="{A377F2CD-F4AC-B277-B0D1-7AD0BA029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48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3200" b="1" i="1">
                  <a:solidFill>
                    <a:schemeClr val="hlink"/>
                  </a:solidFill>
                  <a:latin typeface="Arial" panose="020B0604020202020204" pitchFamily="34" charset="0"/>
                </a:rPr>
                <a:t>e</a:t>
              </a:r>
              <a:r>
                <a:rPr lang="en-US" altLang="en-US" sz="3200" b="1" i="1" baseline="30000">
                  <a:solidFill>
                    <a:schemeClr val="hlink"/>
                  </a:solidFill>
                  <a:latin typeface="Arial" panose="020B0604020202020204" pitchFamily="34" charset="0"/>
                </a:rPr>
                <a:t>-</a:t>
              </a:r>
            </a:p>
          </p:txBody>
        </p:sp>
        <p:sp>
          <p:nvSpPr>
            <p:cNvPr id="17422" name="Rectangle 14">
              <a:extLst>
                <a:ext uri="{FF2B5EF4-FFF2-40B4-BE49-F238E27FC236}">
                  <a16:creationId xmlns:a16="http://schemas.microsoft.com/office/drawing/2014/main" id="{7FC7BB4F-84CE-66DE-C070-923D9ABED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448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3200" b="1" i="1">
                  <a:solidFill>
                    <a:schemeClr val="hlink"/>
                  </a:solidFill>
                  <a:latin typeface="Arial" panose="020B0604020202020204" pitchFamily="34" charset="0"/>
                </a:rPr>
                <a:t>e</a:t>
              </a:r>
              <a:r>
                <a:rPr lang="en-US" altLang="en-US" sz="3200" b="1" i="1" baseline="30000">
                  <a:solidFill>
                    <a:schemeClr val="hlink"/>
                  </a:solidFill>
                  <a:latin typeface="Arial" panose="020B0604020202020204" pitchFamily="34" charset="0"/>
                </a:rPr>
                <a:t>-</a:t>
              </a:r>
            </a:p>
          </p:txBody>
        </p:sp>
        <p:sp>
          <p:nvSpPr>
            <p:cNvPr id="17423" name="Rectangle 15">
              <a:extLst>
                <a:ext uri="{FF2B5EF4-FFF2-40B4-BE49-F238E27FC236}">
                  <a16:creationId xmlns:a16="http://schemas.microsoft.com/office/drawing/2014/main" id="{A47C4CAD-F679-68C9-6B1E-C29351D93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392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3200" b="1" i="1">
                  <a:solidFill>
                    <a:schemeClr val="hlink"/>
                  </a:solidFill>
                  <a:latin typeface="Arial" panose="020B0604020202020204" pitchFamily="34" charset="0"/>
                </a:rPr>
                <a:t>e</a:t>
              </a:r>
              <a:r>
                <a:rPr lang="en-US" altLang="en-US" sz="3200" b="1" i="1" baseline="30000">
                  <a:solidFill>
                    <a:schemeClr val="hlink"/>
                  </a:solidFill>
                  <a:latin typeface="Arial" panose="020B0604020202020204" pitchFamily="34" charset="0"/>
                </a:rPr>
                <a:t>-</a:t>
              </a:r>
            </a:p>
          </p:txBody>
        </p:sp>
        <p:sp>
          <p:nvSpPr>
            <p:cNvPr id="17424" name="Rectangle 16">
              <a:extLst>
                <a:ext uri="{FF2B5EF4-FFF2-40B4-BE49-F238E27FC236}">
                  <a16:creationId xmlns:a16="http://schemas.microsoft.com/office/drawing/2014/main" id="{4B698C3D-0977-AD60-B4FF-ADE0ECFC4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3504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3200" b="1" i="1">
                  <a:solidFill>
                    <a:schemeClr val="hlink"/>
                  </a:solidFill>
                  <a:latin typeface="Arial" panose="020B0604020202020204" pitchFamily="34" charset="0"/>
                </a:rPr>
                <a:t>e</a:t>
              </a:r>
              <a:r>
                <a:rPr lang="en-US" altLang="en-US" sz="3200" b="1" i="1" baseline="30000">
                  <a:solidFill>
                    <a:schemeClr val="hlink"/>
                  </a:solidFill>
                  <a:latin typeface="Arial" panose="020B0604020202020204" pitchFamily="34" charset="0"/>
                </a:rPr>
                <a:t>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9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7" presetID="19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77AAA7B-7AFB-4B76-EAA5-3AF7E94D9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3810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/>
              <a:t>Compounds 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76092B31-4EB0-CF58-EF07-4F9F4990C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667000"/>
            <a:ext cx="7239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i="1">
                <a:latin typeface="Century Schoolbook" panose="02040604050505020304" pitchFamily="18" charset="0"/>
                <a:cs typeface="Arial" panose="020B0604020202020204" pitchFamily="34" charset="0"/>
              </a:rPr>
              <a:t>Compounds - 2 or more elements chemically combined to form       a new substance with                   new properties</a:t>
            </a:r>
            <a:r>
              <a:rPr lang="en-US" altLang="en-US" sz="3200" b="1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013FBC01-CB19-C6A4-86D8-3BA47AFA4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05400"/>
            <a:ext cx="7239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i="1">
                <a:latin typeface="Century Schoolbook" panose="02040604050505020304" pitchFamily="18" charset="0"/>
                <a:cs typeface="Arial" panose="020B0604020202020204" pitchFamily="34" charset="0"/>
              </a:rPr>
              <a:t>Properties</a:t>
            </a:r>
            <a:r>
              <a:rPr lang="en-US" altLang="en-US" sz="3200" b="1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i="1">
                <a:latin typeface="Century Schoolbook" panose="02040604050505020304" pitchFamily="18" charset="0"/>
                <a:cs typeface="Arial" panose="020B0604020202020204" pitchFamily="34" charset="0"/>
              </a:rPr>
              <a:t>– The way a chemical substance looks and behaves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6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43AAD2F8-254F-AAB0-9047-E35D320DE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3810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/>
              <a:t>Compounds 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0387611E-81A8-0D22-7357-E3BC221E3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362200"/>
            <a:ext cx="7239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i="1">
                <a:latin typeface="Century Schoolbook" panose="02040604050505020304" pitchFamily="18" charset="0"/>
                <a:cs typeface="Arial" panose="020B0604020202020204" pitchFamily="34" charset="0"/>
              </a:rPr>
              <a:t>Compounds – are made of 2 or more different atoms combined to form </a:t>
            </a:r>
            <a:r>
              <a:rPr lang="en-US" altLang="en-US" sz="3200" b="1" i="1" u="sng">
                <a:latin typeface="Century Schoolbook" panose="02040604050505020304" pitchFamily="18" charset="0"/>
                <a:cs typeface="Arial" panose="020B0604020202020204" pitchFamily="34" charset="0"/>
              </a:rPr>
              <a:t>Molecules</a:t>
            </a:r>
            <a:r>
              <a:rPr lang="en-US" altLang="en-US" sz="3200" b="1" i="1" u="sng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22544" name="Group 16">
            <a:extLst>
              <a:ext uri="{FF2B5EF4-FFF2-40B4-BE49-F238E27FC236}">
                <a16:creationId xmlns:a16="http://schemas.microsoft.com/office/drawing/2014/main" id="{F82121F1-EF05-D40A-701B-7F8290BB7C4D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4114800"/>
            <a:ext cx="4419600" cy="579438"/>
            <a:chOff x="624" y="2592"/>
            <a:chExt cx="2784" cy="365"/>
          </a:xfrm>
        </p:grpSpPr>
        <p:sp>
          <p:nvSpPr>
            <p:cNvPr id="22532" name="Text Box 4">
              <a:extLst>
                <a:ext uri="{FF2B5EF4-FFF2-40B4-BE49-F238E27FC236}">
                  <a16:creationId xmlns:a16="http://schemas.microsoft.com/office/drawing/2014/main" id="{59025C51-9104-EFFC-323D-477A64217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592"/>
              <a:ext cx="27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Century Schoolbook" panose="02040604050505020304" pitchFamily="18" charset="0"/>
                  <a:cs typeface="Arial" panose="020B0604020202020204" pitchFamily="34" charset="0"/>
                </a:rPr>
                <a:t>H + O           H</a:t>
              </a:r>
              <a:r>
                <a:rPr lang="en-US" altLang="en-US" sz="3200" b="1" i="1" baseline="-25000">
                  <a:latin typeface="Century Schoolbook" panose="02040604050505020304" pitchFamily="18" charset="0"/>
                  <a:cs typeface="Arial" panose="020B0604020202020204" pitchFamily="34" charset="0"/>
                </a:rPr>
                <a:t>2</a:t>
              </a:r>
              <a:r>
                <a:rPr lang="en-US" altLang="en-US" sz="3200" b="1" i="1">
                  <a:latin typeface="Century Schoolbook" panose="02040604050505020304" pitchFamily="18" charset="0"/>
                  <a:cs typeface="Arial" panose="020B0604020202020204" pitchFamily="34" charset="0"/>
                </a:rPr>
                <a:t>O     = </a:t>
              </a:r>
            </a:p>
          </p:txBody>
        </p:sp>
        <p:sp>
          <p:nvSpPr>
            <p:cNvPr id="22534" name="Line 6">
              <a:extLst>
                <a:ext uri="{FF2B5EF4-FFF2-40B4-BE49-F238E27FC236}">
                  <a16:creationId xmlns:a16="http://schemas.microsoft.com/office/drawing/2014/main" id="{A609AD50-2591-BC4F-0630-9B18C66FAB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78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22542" name="Group 14">
            <a:extLst>
              <a:ext uri="{FF2B5EF4-FFF2-40B4-BE49-F238E27FC236}">
                <a16:creationId xmlns:a16="http://schemas.microsoft.com/office/drawing/2014/main" id="{0EFC79B4-5CA3-657F-B033-587FB66D5CA2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3733800"/>
            <a:ext cx="1981200" cy="1189038"/>
            <a:chOff x="3888" y="2832"/>
            <a:chExt cx="1248" cy="749"/>
          </a:xfrm>
        </p:grpSpPr>
        <p:sp>
          <p:nvSpPr>
            <p:cNvPr id="22535" name="Text Box 7">
              <a:extLst>
                <a:ext uri="{FF2B5EF4-FFF2-40B4-BE49-F238E27FC236}">
                  <a16:creationId xmlns:a16="http://schemas.microsoft.com/office/drawing/2014/main" id="{5DF44FE0-4F37-84BB-CD3D-D917AA8F7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3216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Century Schoolbook" panose="02040604050505020304" pitchFamily="18" charset="0"/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22536" name="Text Box 8">
              <a:extLst>
                <a:ext uri="{FF2B5EF4-FFF2-40B4-BE49-F238E27FC236}">
                  <a16:creationId xmlns:a16="http://schemas.microsoft.com/office/drawing/2014/main" id="{053F6199-6C07-70AE-778F-D55C287A95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832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Century Schoolbook" panose="02040604050505020304" pitchFamily="18" charset="0"/>
                  <a:cs typeface="Arial" panose="020B0604020202020204" pitchFamily="34" charset="0"/>
                </a:rPr>
                <a:t>O</a:t>
              </a:r>
            </a:p>
          </p:txBody>
        </p:sp>
        <p:sp>
          <p:nvSpPr>
            <p:cNvPr id="22537" name="Text Box 9">
              <a:extLst>
                <a:ext uri="{FF2B5EF4-FFF2-40B4-BE49-F238E27FC236}">
                  <a16:creationId xmlns:a16="http://schemas.microsoft.com/office/drawing/2014/main" id="{DFB77A76-6EC3-8D1F-081C-3134BE46D1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3216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Century Schoolbook" panose="02040604050505020304" pitchFamily="18" charset="0"/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22538" name="Line 10">
              <a:extLst>
                <a:ext uri="{FF2B5EF4-FFF2-40B4-BE49-F238E27FC236}">
                  <a16:creationId xmlns:a16="http://schemas.microsoft.com/office/drawing/2014/main" id="{75DAD24C-0FC5-B656-A5D3-B63CBEB945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3120"/>
              <a:ext cx="19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2539" name="Line 11">
              <a:extLst>
                <a:ext uri="{FF2B5EF4-FFF2-40B4-BE49-F238E27FC236}">
                  <a16:creationId xmlns:a16="http://schemas.microsoft.com/office/drawing/2014/main" id="{FB8E3C00-D7D0-774A-9CDE-2DBDD1FE3D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3120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22540" name="Text Box 12">
            <a:extLst>
              <a:ext uri="{FF2B5EF4-FFF2-40B4-BE49-F238E27FC236}">
                <a16:creationId xmlns:a16="http://schemas.microsoft.com/office/drawing/2014/main" id="{1784CA6B-C28D-A2AB-61D6-2EAABA7CA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105400"/>
            <a:ext cx="3581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 i="1" u="sng"/>
              <a:t>Chemical formula</a:t>
            </a:r>
            <a:r>
              <a:rPr lang="en-US" altLang="en-US" b="1" i="1"/>
              <a:t> lists the number of different atoms in a single molecule </a:t>
            </a: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D25DD72F-434C-3161-70E4-A676C1988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105400"/>
            <a:ext cx="3581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 i="1" u="sng"/>
              <a:t>Structural formula</a:t>
            </a:r>
            <a:r>
              <a:rPr lang="en-US" altLang="en-US" b="1" i="1"/>
              <a:t> shows the arrangement of the atoms in a single molecule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4" presetID="2" presetClass="entr" presetSubtype="1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3" presetID="2" presetClass="entr" presetSubtype="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40" grpId="0" autoUpdateAnimBg="0"/>
      <p:bldP spid="2254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8" name="Text Box 48">
            <a:extLst>
              <a:ext uri="{FF2B5EF4-FFF2-40B4-BE49-F238E27FC236}">
                <a16:creationId xmlns:a16="http://schemas.microsoft.com/office/drawing/2014/main" id="{2A941BF7-8E6A-44D7-1DE7-F4E0C6352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"/>
            <a:ext cx="3810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/>
              <a:t>Molecules </a:t>
            </a:r>
          </a:p>
        </p:txBody>
      </p:sp>
      <p:sp>
        <p:nvSpPr>
          <p:cNvPr id="20529" name="Text Box 49">
            <a:extLst>
              <a:ext uri="{FF2B5EF4-FFF2-40B4-BE49-F238E27FC236}">
                <a16:creationId xmlns:a16="http://schemas.microsoft.com/office/drawing/2014/main" id="{5226418E-DC2A-60BA-C34F-51F7858DA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i="1"/>
              <a:t>Glucose Sugar </a:t>
            </a:r>
          </a:p>
        </p:txBody>
      </p:sp>
      <p:grpSp>
        <p:nvGrpSpPr>
          <p:cNvPr id="20534" name="Group 54">
            <a:extLst>
              <a:ext uri="{FF2B5EF4-FFF2-40B4-BE49-F238E27FC236}">
                <a16:creationId xmlns:a16="http://schemas.microsoft.com/office/drawing/2014/main" id="{85D009F9-D096-73BA-2134-CE8079CB3A9D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581400"/>
            <a:ext cx="3810000" cy="2332038"/>
            <a:chOff x="192" y="2256"/>
            <a:chExt cx="2400" cy="1469"/>
          </a:xfrm>
        </p:grpSpPr>
        <p:sp>
          <p:nvSpPr>
            <p:cNvPr id="20530" name="Text Box 50">
              <a:extLst>
                <a:ext uri="{FF2B5EF4-FFF2-40B4-BE49-F238E27FC236}">
                  <a16:creationId xmlns:a16="http://schemas.microsoft.com/office/drawing/2014/main" id="{595D592E-3525-92E3-02D0-666BE8A2A1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256"/>
              <a:ext cx="14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C</a:t>
              </a:r>
              <a:r>
                <a:rPr lang="en-US" altLang="en-US" sz="3200" b="1" i="1" baseline="-25000">
                  <a:latin typeface="Arial" panose="020B0604020202020204" pitchFamily="34" charset="0"/>
                </a:rPr>
                <a:t>6</a:t>
              </a:r>
              <a:r>
                <a:rPr lang="en-US" altLang="en-US" sz="3200" b="1" i="1">
                  <a:latin typeface="Arial" panose="020B0604020202020204" pitchFamily="34" charset="0"/>
                </a:rPr>
                <a:t>H</a:t>
              </a:r>
              <a:r>
                <a:rPr lang="en-US" altLang="en-US" sz="3200" b="1" i="1" baseline="-25000">
                  <a:latin typeface="Arial" panose="020B0604020202020204" pitchFamily="34" charset="0"/>
                </a:rPr>
                <a:t>12</a:t>
              </a:r>
              <a:r>
                <a:rPr lang="en-US" altLang="en-US" sz="3200" b="1" i="1">
                  <a:latin typeface="Arial" panose="020B0604020202020204" pitchFamily="34" charset="0"/>
                </a:rPr>
                <a:t>O</a:t>
              </a:r>
              <a:r>
                <a:rPr lang="en-US" altLang="en-US" sz="3200" b="1" i="1" baseline="-25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0532" name="Text Box 52">
              <a:extLst>
                <a:ext uri="{FF2B5EF4-FFF2-40B4-BE49-F238E27FC236}">
                  <a16:creationId xmlns:a16="http://schemas.microsoft.com/office/drawing/2014/main" id="{782F7A3B-C090-5715-0597-0D9F8360D6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360"/>
              <a:ext cx="24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/>
                <a:t>Chemical formula </a:t>
              </a:r>
            </a:p>
          </p:txBody>
        </p:sp>
      </p:grpSp>
      <p:grpSp>
        <p:nvGrpSpPr>
          <p:cNvPr id="20535" name="Group 55">
            <a:extLst>
              <a:ext uri="{FF2B5EF4-FFF2-40B4-BE49-F238E27FC236}">
                <a16:creationId xmlns:a16="http://schemas.microsoft.com/office/drawing/2014/main" id="{D0F5BFEC-20F2-97DE-D220-F8EB29E04354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514600"/>
            <a:ext cx="4648200" cy="4160838"/>
            <a:chOff x="2400" y="1584"/>
            <a:chExt cx="2928" cy="2621"/>
          </a:xfrm>
        </p:grpSpPr>
        <p:grpSp>
          <p:nvGrpSpPr>
            <p:cNvPr id="20482" name="Group 2">
              <a:extLst>
                <a:ext uri="{FF2B5EF4-FFF2-40B4-BE49-F238E27FC236}">
                  <a16:creationId xmlns:a16="http://schemas.microsoft.com/office/drawing/2014/main" id="{14A1779C-4C27-EF4A-A075-5A3CAB735D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1584"/>
              <a:ext cx="2928" cy="2308"/>
              <a:chOff x="1152" y="1200"/>
              <a:chExt cx="3456" cy="2741"/>
            </a:xfrm>
          </p:grpSpPr>
          <p:sp>
            <p:nvSpPr>
              <p:cNvPr id="20483" name="Text Box 3">
                <a:extLst>
                  <a:ext uri="{FF2B5EF4-FFF2-40B4-BE49-F238E27FC236}">
                    <a16:creationId xmlns:a16="http://schemas.microsoft.com/office/drawing/2014/main" id="{E7014646-22F3-E457-5B28-E289B319B2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1584"/>
                <a:ext cx="288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chemeClr val="bg2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0484" name="Text Box 4">
                <a:extLst>
                  <a:ext uri="{FF2B5EF4-FFF2-40B4-BE49-F238E27FC236}">
                    <a16:creationId xmlns:a16="http://schemas.microsoft.com/office/drawing/2014/main" id="{7B82A79B-40FE-1211-3375-73B9BE28AD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2352"/>
                <a:ext cx="288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latin typeface="Arial" panose="020B0604020202020204" pitchFamily="34" charset="0"/>
                  </a:rPr>
                  <a:t>H</a:t>
                </a:r>
              </a:p>
            </p:txBody>
          </p:sp>
          <p:grpSp>
            <p:nvGrpSpPr>
              <p:cNvPr id="20485" name="Group 5">
                <a:extLst>
                  <a:ext uri="{FF2B5EF4-FFF2-40B4-BE49-F238E27FC236}">
                    <a16:creationId xmlns:a16="http://schemas.microsoft.com/office/drawing/2014/main" id="{8F22938D-78B2-DD88-C235-3F169B34A3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1584"/>
                <a:ext cx="480" cy="388"/>
                <a:chOff x="4272" y="2688"/>
                <a:chExt cx="480" cy="388"/>
              </a:xfrm>
            </p:grpSpPr>
            <p:sp>
              <p:nvSpPr>
                <p:cNvPr id="20486" name="Text Box 6">
                  <a:extLst>
                    <a:ext uri="{FF2B5EF4-FFF2-40B4-BE49-F238E27FC236}">
                      <a16:creationId xmlns:a16="http://schemas.microsoft.com/office/drawing/2014/main" id="{A2AAA9F7-19B0-DCF4-83D1-18344C06AB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72" y="2688"/>
                  <a:ext cx="336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800" b="1">
                      <a:solidFill>
                        <a:srgbClr val="003399"/>
                      </a:solidFill>
                      <a:latin typeface="Arial" panose="020B0604020202020204" pitchFamily="34" charset="0"/>
                    </a:rPr>
                    <a:t>O</a:t>
                  </a:r>
                </a:p>
              </p:txBody>
            </p:sp>
            <p:sp>
              <p:nvSpPr>
                <p:cNvPr id="20487" name="Text Box 7">
                  <a:extLst>
                    <a:ext uri="{FF2B5EF4-FFF2-40B4-BE49-F238E27FC236}">
                      <a16:creationId xmlns:a16="http://schemas.microsoft.com/office/drawing/2014/main" id="{381BD42E-2ECE-520F-8D3A-3DF1C177800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64" y="2688"/>
                  <a:ext cx="288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800" b="1">
                      <a:latin typeface="Arial" panose="020B0604020202020204" pitchFamily="34" charset="0"/>
                    </a:rPr>
                    <a:t>H</a:t>
                  </a:r>
                </a:p>
              </p:txBody>
            </p:sp>
          </p:grpSp>
          <p:sp>
            <p:nvSpPr>
              <p:cNvPr id="20488" name="Line 8">
                <a:extLst>
                  <a:ext uri="{FF2B5EF4-FFF2-40B4-BE49-F238E27FC236}">
                    <a16:creationId xmlns:a16="http://schemas.microsoft.com/office/drawing/2014/main" id="{66D7A1FC-89EE-1A0E-A86C-75AF320914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1872"/>
                <a:ext cx="0" cy="144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0489" name="Line 9">
                <a:extLst>
                  <a:ext uri="{FF2B5EF4-FFF2-40B4-BE49-F238E27FC236}">
                    <a16:creationId xmlns:a16="http://schemas.microsoft.com/office/drawing/2014/main" id="{0D2375FE-E07A-4630-3285-E85516E6F7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2304"/>
                <a:ext cx="0" cy="144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0490" name="Line 10">
                <a:extLst>
                  <a:ext uri="{FF2B5EF4-FFF2-40B4-BE49-F238E27FC236}">
                    <a16:creationId xmlns:a16="http://schemas.microsoft.com/office/drawing/2014/main" id="{80E68103-2C02-39F9-1177-BF3D50D141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3024"/>
                <a:ext cx="0" cy="144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0491" name="Text Box 11">
                <a:extLst>
                  <a:ext uri="{FF2B5EF4-FFF2-40B4-BE49-F238E27FC236}">
                    <a16:creationId xmlns:a16="http://schemas.microsoft.com/office/drawing/2014/main" id="{7D65E5A9-FDAF-4C4E-4705-63AD5F8565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3120"/>
                <a:ext cx="288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chemeClr val="bg2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0492" name="Text Box 12">
                <a:extLst>
                  <a:ext uri="{FF2B5EF4-FFF2-40B4-BE49-F238E27FC236}">
                    <a16:creationId xmlns:a16="http://schemas.microsoft.com/office/drawing/2014/main" id="{3152C136-B7A4-6816-2D7C-83AA65C048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3120"/>
                <a:ext cx="288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chemeClr val="bg2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0493" name="Text Box 13">
                <a:extLst>
                  <a:ext uri="{FF2B5EF4-FFF2-40B4-BE49-F238E27FC236}">
                    <a16:creationId xmlns:a16="http://schemas.microsoft.com/office/drawing/2014/main" id="{EC757921-E55B-7A9B-08E2-4C06CECA6E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1996"/>
                <a:ext cx="288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chemeClr val="bg2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0494" name="Text Box 14">
                <a:extLst>
                  <a:ext uri="{FF2B5EF4-FFF2-40B4-BE49-F238E27FC236}">
                    <a16:creationId xmlns:a16="http://schemas.microsoft.com/office/drawing/2014/main" id="{8800753F-3669-2B04-C675-8807A568DD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6" y="2592"/>
                <a:ext cx="288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chemeClr val="bg2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0495" name="Text Box 15">
                <a:extLst>
                  <a:ext uri="{FF2B5EF4-FFF2-40B4-BE49-F238E27FC236}">
                    <a16:creationId xmlns:a16="http://schemas.microsoft.com/office/drawing/2014/main" id="{DCE5002F-8480-F27B-DE25-E5A6B97353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8" y="2592"/>
                <a:ext cx="288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chemeClr val="bg2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0496" name="Text Box 16">
                <a:extLst>
                  <a:ext uri="{FF2B5EF4-FFF2-40B4-BE49-F238E27FC236}">
                    <a16:creationId xmlns:a16="http://schemas.microsoft.com/office/drawing/2014/main" id="{824BD0DE-4128-1D55-4329-5F013A18F7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2399"/>
                <a:ext cx="288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20497" name="Text Box 17">
                <a:extLst>
                  <a:ext uri="{FF2B5EF4-FFF2-40B4-BE49-F238E27FC236}">
                    <a16:creationId xmlns:a16="http://schemas.microsoft.com/office/drawing/2014/main" id="{7204793A-CA5D-954F-D46C-21DF8E0DDF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4" y="1536"/>
                <a:ext cx="288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20498" name="Text Box 18">
                <a:extLst>
                  <a:ext uri="{FF2B5EF4-FFF2-40B4-BE49-F238E27FC236}">
                    <a16:creationId xmlns:a16="http://schemas.microsoft.com/office/drawing/2014/main" id="{629320A4-7E9B-0057-C3DE-D5FBA66B51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1200"/>
                <a:ext cx="288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20499" name="Text Box 19">
                <a:extLst>
                  <a:ext uri="{FF2B5EF4-FFF2-40B4-BE49-F238E27FC236}">
                    <a16:creationId xmlns:a16="http://schemas.microsoft.com/office/drawing/2014/main" id="{1CBA30D6-F9D3-4A58-D292-0A319C8A37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399"/>
                <a:ext cx="288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20500" name="Text Box 20">
                <a:extLst>
                  <a:ext uri="{FF2B5EF4-FFF2-40B4-BE49-F238E27FC236}">
                    <a16:creationId xmlns:a16="http://schemas.microsoft.com/office/drawing/2014/main" id="{C7A6A5F6-1B1F-0704-4701-3A9BD0F567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3504"/>
                <a:ext cx="288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20501" name="Text Box 21">
                <a:extLst>
                  <a:ext uri="{FF2B5EF4-FFF2-40B4-BE49-F238E27FC236}">
                    <a16:creationId xmlns:a16="http://schemas.microsoft.com/office/drawing/2014/main" id="{C36FB773-983C-85D7-887D-575FD27B60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2688"/>
                <a:ext cx="288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20502" name="Text Box 22">
                <a:extLst>
                  <a:ext uri="{FF2B5EF4-FFF2-40B4-BE49-F238E27FC236}">
                    <a16:creationId xmlns:a16="http://schemas.microsoft.com/office/drawing/2014/main" id="{241A75D6-6979-CE97-C996-64D1DABCE9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2928"/>
                <a:ext cx="336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rgbClr val="003399"/>
                    </a:solidFill>
                    <a:latin typeface="Arial" panose="020B0604020202020204" pitchFamily="34" charset="0"/>
                  </a:rPr>
                  <a:t>O</a:t>
                </a:r>
              </a:p>
            </p:txBody>
          </p:sp>
          <p:sp>
            <p:nvSpPr>
              <p:cNvPr id="20503" name="Text Box 23">
                <a:extLst>
                  <a:ext uri="{FF2B5EF4-FFF2-40B4-BE49-F238E27FC236}">
                    <a16:creationId xmlns:a16="http://schemas.microsoft.com/office/drawing/2014/main" id="{520DCADA-AED4-2270-E2FB-9A167134B7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0" y="2928"/>
                <a:ext cx="288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20504" name="Text Box 24">
                <a:extLst>
                  <a:ext uri="{FF2B5EF4-FFF2-40B4-BE49-F238E27FC236}">
                    <a16:creationId xmlns:a16="http://schemas.microsoft.com/office/drawing/2014/main" id="{1AF14F53-3DE4-1DA0-489C-346DA029C3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1996"/>
                <a:ext cx="336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rgbClr val="003399"/>
                    </a:solidFill>
                    <a:latin typeface="Arial" panose="020B0604020202020204" pitchFamily="34" charset="0"/>
                  </a:rPr>
                  <a:t>O</a:t>
                </a:r>
              </a:p>
            </p:txBody>
          </p:sp>
          <p:sp>
            <p:nvSpPr>
              <p:cNvPr id="20505" name="Text Box 25">
                <a:extLst>
                  <a:ext uri="{FF2B5EF4-FFF2-40B4-BE49-F238E27FC236}">
                    <a16:creationId xmlns:a16="http://schemas.microsoft.com/office/drawing/2014/main" id="{2E7B04BF-4856-79F4-C216-CF136E7EB6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0" y="3551"/>
                <a:ext cx="336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rgbClr val="003399"/>
                    </a:solidFill>
                    <a:latin typeface="Arial" panose="020B0604020202020204" pitchFamily="34" charset="0"/>
                  </a:rPr>
                  <a:t>O</a:t>
                </a:r>
              </a:p>
            </p:txBody>
          </p:sp>
          <p:sp>
            <p:nvSpPr>
              <p:cNvPr id="20506" name="Text Box 26">
                <a:extLst>
                  <a:ext uri="{FF2B5EF4-FFF2-40B4-BE49-F238E27FC236}">
                    <a16:creationId xmlns:a16="http://schemas.microsoft.com/office/drawing/2014/main" id="{11CB168F-66C5-A61D-D813-4F635C60ED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3552"/>
                <a:ext cx="288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latin typeface="Arial" panose="020B0604020202020204" pitchFamily="34" charset="0"/>
                  </a:rPr>
                  <a:t>H</a:t>
                </a:r>
              </a:p>
            </p:txBody>
          </p:sp>
          <p:grpSp>
            <p:nvGrpSpPr>
              <p:cNvPr id="20507" name="Group 27">
                <a:extLst>
                  <a:ext uri="{FF2B5EF4-FFF2-40B4-BE49-F238E27FC236}">
                    <a16:creationId xmlns:a16="http://schemas.microsoft.com/office/drawing/2014/main" id="{6C939E3B-5031-D22A-07E8-8C44ADA96C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6" y="2735"/>
                <a:ext cx="480" cy="390"/>
                <a:chOff x="2256" y="2735"/>
                <a:chExt cx="480" cy="390"/>
              </a:xfrm>
            </p:grpSpPr>
            <p:sp>
              <p:nvSpPr>
                <p:cNvPr id="20508" name="Text Box 28">
                  <a:extLst>
                    <a:ext uri="{FF2B5EF4-FFF2-40B4-BE49-F238E27FC236}">
                      <a16:creationId xmlns:a16="http://schemas.microsoft.com/office/drawing/2014/main" id="{FCAF9E2D-6A04-9783-93FC-ADE9588552D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48" y="2737"/>
                  <a:ext cx="288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800" b="1">
                      <a:latin typeface="Arial" panose="020B0604020202020204" pitchFamily="34" charset="0"/>
                    </a:rPr>
                    <a:t>H</a:t>
                  </a:r>
                </a:p>
              </p:txBody>
            </p:sp>
            <p:sp>
              <p:nvSpPr>
                <p:cNvPr id="20509" name="Text Box 29">
                  <a:extLst>
                    <a:ext uri="{FF2B5EF4-FFF2-40B4-BE49-F238E27FC236}">
                      <a16:creationId xmlns:a16="http://schemas.microsoft.com/office/drawing/2014/main" id="{2D8D57E2-19DD-084C-DDDA-8A6D085D373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56" y="2735"/>
                  <a:ext cx="336" cy="3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800" b="1">
                      <a:solidFill>
                        <a:srgbClr val="003399"/>
                      </a:solidFill>
                      <a:latin typeface="Arial" panose="020B0604020202020204" pitchFamily="34" charset="0"/>
                    </a:rPr>
                    <a:t>O</a:t>
                  </a:r>
                </a:p>
              </p:txBody>
            </p:sp>
          </p:grpSp>
          <p:sp>
            <p:nvSpPr>
              <p:cNvPr id="20510" name="Text Box 30">
                <a:extLst>
                  <a:ext uri="{FF2B5EF4-FFF2-40B4-BE49-F238E27FC236}">
                    <a16:creationId xmlns:a16="http://schemas.microsoft.com/office/drawing/2014/main" id="{FBECD10D-DF3F-9FCA-D6EF-D25F40F2F8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2880"/>
                <a:ext cx="336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rgbClr val="003399"/>
                    </a:solidFill>
                    <a:latin typeface="Arial" panose="020B0604020202020204" pitchFamily="34" charset="0"/>
                  </a:rPr>
                  <a:t>O</a:t>
                </a:r>
              </a:p>
            </p:txBody>
          </p:sp>
          <p:sp>
            <p:nvSpPr>
              <p:cNvPr id="20511" name="Text Box 31">
                <a:extLst>
                  <a:ext uri="{FF2B5EF4-FFF2-40B4-BE49-F238E27FC236}">
                    <a16:creationId xmlns:a16="http://schemas.microsoft.com/office/drawing/2014/main" id="{BED772B2-2F94-1F63-915E-EC32F8683E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2880"/>
                <a:ext cx="288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latin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20512" name="Line 32">
                <a:extLst>
                  <a:ext uri="{FF2B5EF4-FFF2-40B4-BE49-F238E27FC236}">
                    <a16:creationId xmlns:a16="http://schemas.microsoft.com/office/drawing/2014/main" id="{3B4CC044-6EDF-9E1E-11C2-5E42AD5E41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1488"/>
                <a:ext cx="0" cy="144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0513" name="Line 33">
                <a:extLst>
                  <a:ext uri="{FF2B5EF4-FFF2-40B4-BE49-F238E27FC236}">
                    <a16:creationId xmlns:a16="http://schemas.microsoft.com/office/drawing/2014/main" id="{F2D9208E-B8CF-EC15-CD66-B360E61CB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3408"/>
                <a:ext cx="0" cy="144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0514" name="Line 34">
                <a:extLst>
                  <a:ext uri="{FF2B5EF4-FFF2-40B4-BE49-F238E27FC236}">
                    <a16:creationId xmlns:a16="http://schemas.microsoft.com/office/drawing/2014/main" id="{C1A91AB4-730E-0370-991B-63B4261C91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256"/>
                <a:ext cx="288" cy="336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0515" name="Line 35">
                <a:extLst>
                  <a:ext uri="{FF2B5EF4-FFF2-40B4-BE49-F238E27FC236}">
                    <a16:creationId xmlns:a16="http://schemas.microsoft.com/office/drawing/2014/main" id="{CE3A97A0-913D-8863-6ACC-A252BF5D1E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2832"/>
                <a:ext cx="192" cy="144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0516" name="Line 36">
                <a:extLst>
                  <a:ext uri="{FF2B5EF4-FFF2-40B4-BE49-F238E27FC236}">
                    <a16:creationId xmlns:a16="http://schemas.microsoft.com/office/drawing/2014/main" id="{84122092-2DB5-F5CE-EC0C-0A5D53CA73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2976"/>
                <a:ext cx="0" cy="144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0517" name="Line 37">
                <a:extLst>
                  <a:ext uri="{FF2B5EF4-FFF2-40B4-BE49-F238E27FC236}">
                    <a16:creationId xmlns:a16="http://schemas.microsoft.com/office/drawing/2014/main" id="{14871505-DC6D-C5CF-CD25-9E71C66C32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3408"/>
                <a:ext cx="0" cy="144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0518" name="Line 38">
                <a:extLst>
                  <a:ext uri="{FF2B5EF4-FFF2-40B4-BE49-F238E27FC236}">
                    <a16:creationId xmlns:a16="http://schemas.microsoft.com/office/drawing/2014/main" id="{A397C99D-52C5-D479-03A0-B2CC69C5A8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016" y="2832"/>
                <a:ext cx="336" cy="432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0519" name="Line 39">
                <a:extLst>
                  <a:ext uri="{FF2B5EF4-FFF2-40B4-BE49-F238E27FC236}">
                    <a16:creationId xmlns:a16="http://schemas.microsoft.com/office/drawing/2014/main" id="{BA85DC71-3982-5E38-C657-39A5844508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6" y="2592"/>
                <a:ext cx="192" cy="96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0520" name="Line 40">
                <a:extLst>
                  <a:ext uri="{FF2B5EF4-FFF2-40B4-BE49-F238E27FC236}">
                    <a16:creationId xmlns:a16="http://schemas.microsoft.com/office/drawing/2014/main" id="{0B68CF2F-27F4-1F65-E115-1EE852CCBC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92"/>
                <a:ext cx="240" cy="96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0521" name="Line 41">
                <a:extLst>
                  <a:ext uri="{FF2B5EF4-FFF2-40B4-BE49-F238E27FC236}">
                    <a16:creationId xmlns:a16="http://schemas.microsoft.com/office/drawing/2014/main" id="{860690BF-E9FE-1630-193B-CF33DA2CAF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16" y="2256"/>
                <a:ext cx="336" cy="384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0522" name="Line 42">
                <a:extLst>
                  <a:ext uri="{FF2B5EF4-FFF2-40B4-BE49-F238E27FC236}">
                    <a16:creationId xmlns:a16="http://schemas.microsoft.com/office/drawing/2014/main" id="{EE34ACD1-FD1D-A9E0-E2A4-6B0F1184CD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2832"/>
                <a:ext cx="192" cy="144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0523" name="Line 43">
                <a:extLst>
                  <a:ext uri="{FF2B5EF4-FFF2-40B4-BE49-F238E27FC236}">
                    <a16:creationId xmlns:a16="http://schemas.microsoft.com/office/drawing/2014/main" id="{229DFF7E-2940-1D34-119B-2AB996C0E4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40" y="2160"/>
                <a:ext cx="528" cy="0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0524" name="Line 44">
                <a:extLst>
                  <a:ext uri="{FF2B5EF4-FFF2-40B4-BE49-F238E27FC236}">
                    <a16:creationId xmlns:a16="http://schemas.microsoft.com/office/drawing/2014/main" id="{58FC9FE9-231D-13DA-7145-E0F2FCF238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6" y="2880"/>
                <a:ext cx="240" cy="384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0525" name="Line 45">
                <a:extLst>
                  <a:ext uri="{FF2B5EF4-FFF2-40B4-BE49-F238E27FC236}">
                    <a16:creationId xmlns:a16="http://schemas.microsoft.com/office/drawing/2014/main" id="{D6D8FDDA-69BD-FEA6-639F-5768FC25FF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86" y="3312"/>
                <a:ext cx="582" cy="0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0526" name="Line 46">
                <a:extLst>
                  <a:ext uri="{FF2B5EF4-FFF2-40B4-BE49-F238E27FC236}">
                    <a16:creationId xmlns:a16="http://schemas.microsoft.com/office/drawing/2014/main" id="{2BA64212-F540-7265-BA69-8644B1A950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2" y="1728"/>
                <a:ext cx="240" cy="0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0527" name="Line 47">
                <a:extLst>
                  <a:ext uri="{FF2B5EF4-FFF2-40B4-BE49-F238E27FC236}">
                    <a16:creationId xmlns:a16="http://schemas.microsoft.com/office/drawing/2014/main" id="{09411866-D51B-9E5E-6E65-503E01AE29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" y="1728"/>
                <a:ext cx="240" cy="0"/>
              </a:xfrm>
              <a:prstGeom prst="line">
                <a:avLst/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sp>
          <p:nvSpPr>
            <p:cNvPr id="20533" name="Text Box 53">
              <a:extLst>
                <a:ext uri="{FF2B5EF4-FFF2-40B4-BE49-F238E27FC236}">
                  <a16:creationId xmlns:a16="http://schemas.microsoft.com/office/drawing/2014/main" id="{04572850-F4C7-9F96-58D9-3425540779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840"/>
              <a:ext cx="24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/>
                <a:t>Structural formula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" presetClass="entr" presetSubtype="1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" presetClass="entr" presetSubtype="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CAB6E054-3A97-432C-FACC-B3CA7B58D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3810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/>
              <a:t>Compounds </a:t>
            </a:r>
          </a:p>
        </p:txBody>
      </p:sp>
      <p:grpSp>
        <p:nvGrpSpPr>
          <p:cNvPr id="21513" name="Group 9">
            <a:extLst>
              <a:ext uri="{FF2B5EF4-FFF2-40B4-BE49-F238E27FC236}">
                <a16:creationId xmlns:a16="http://schemas.microsoft.com/office/drawing/2014/main" id="{7F572EDD-5DB9-CFEA-A6DE-90172E935274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514600"/>
            <a:ext cx="8229600" cy="1311275"/>
            <a:chOff x="192" y="1584"/>
            <a:chExt cx="5184" cy="826"/>
          </a:xfrm>
        </p:grpSpPr>
        <p:sp>
          <p:nvSpPr>
            <p:cNvPr id="21507" name="Text Box 3">
              <a:extLst>
                <a:ext uri="{FF2B5EF4-FFF2-40B4-BE49-F238E27FC236}">
                  <a16:creationId xmlns:a16="http://schemas.microsoft.com/office/drawing/2014/main" id="{78808178-2A9D-38C5-E735-AF1433E9BA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584"/>
              <a:ext cx="240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>
                  <a:solidFill>
                    <a:srgbClr val="996633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Inorganic Compounds</a:t>
              </a:r>
              <a:r>
                <a:rPr lang="en-US" altLang="en-US" sz="4800" b="1" i="1">
                  <a:solidFill>
                    <a:srgbClr val="996633"/>
                  </a:solidFill>
                </a:rPr>
                <a:t> </a:t>
              </a:r>
            </a:p>
          </p:txBody>
        </p:sp>
        <p:sp>
          <p:nvSpPr>
            <p:cNvPr id="21508" name="Text Box 4">
              <a:extLst>
                <a:ext uri="{FF2B5EF4-FFF2-40B4-BE49-F238E27FC236}">
                  <a16:creationId xmlns:a16="http://schemas.microsoft.com/office/drawing/2014/main" id="{5615A8C1-62F9-FCAF-9F89-64C392EE91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680"/>
              <a:ext cx="76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4800" b="1" i="1"/>
                <a:t>or</a:t>
              </a:r>
            </a:p>
          </p:txBody>
        </p:sp>
        <p:sp>
          <p:nvSpPr>
            <p:cNvPr id="21509" name="Text Box 5">
              <a:extLst>
                <a:ext uri="{FF2B5EF4-FFF2-40B4-BE49-F238E27FC236}">
                  <a16:creationId xmlns:a16="http://schemas.microsoft.com/office/drawing/2014/main" id="{075E0024-4A66-2F7D-E26B-197EBC0BE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584"/>
              <a:ext cx="2112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>
                  <a:solidFill>
                    <a:srgbClr val="00CC66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Organic Compounds</a:t>
              </a:r>
              <a:r>
                <a:rPr lang="en-US" altLang="en-US" sz="4800" b="1" i="1">
                  <a:solidFill>
                    <a:srgbClr val="00CC66"/>
                  </a:solidFill>
                </a:rPr>
                <a:t> </a:t>
              </a:r>
            </a:p>
          </p:txBody>
        </p:sp>
      </p:grpSp>
      <p:sp>
        <p:nvSpPr>
          <p:cNvPr id="21510" name="Text Box 6">
            <a:extLst>
              <a:ext uri="{FF2B5EF4-FFF2-40B4-BE49-F238E27FC236}">
                <a16:creationId xmlns:a16="http://schemas.microsoft.com/office/drawing/2014/main" id="{D57835A4-E4E2-F92E-8F16-A4CCE4A97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14800"/>
            <a:ext cx="3810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 b="1" i="1"/>
              <a:t> </a:t>
            </a:r>
            <a:r>
              <a:rPr lang="en-US" altLang="en-US" b="1" i="1"/>
              <a:t>usually don’t contain Carbon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 i="1"/>
              <a:t> generally come from the earth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 i="1"/>
              <a:t> generally simple molecules</a:t>
            </a:r>
          </a:p>
        </p:txBody>
      </p:sp>
      <p:sp>
        <p:nvSpPr>
          <p:cNvPr id="21512" name="Text Box 8">
            <a:extLst>
              <a:ext uri="{FF2B5EF4-FFF2-40B4-BE49-F238E27FC236}">
                <a16:creationId xmlns:a16="http://schemas.microsoft.com/office/drawing/2014/main" id="{AA9C9EA6-944A-B915-8CB3-424DF94B0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191000"/>
            <a:ext cx="4114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 i="1"/>
              <a:t> always contain C &amp; H and usually O, N, sometimes          S &amp; 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 i="1"/>
              <a:t> originate in organisms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 i="1"/>
              <a:t> generally complex molecules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utoUpdateAnimBg="0"/>
      <p:bldP spid="2151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17120CF7-C084-3C42-E043-CCCD9321B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5334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i="1"/>
              <a:t>Examples of Inorganic Compounds</a:t>
            </a:r>
            <a:r>
              <a:rPr lang="en-US" altLang="en-US" sz="4800" b="1" i="1"/>
              <a:t> </a:t>
            </a:r>
          </a:p>
        </p:txBody>
      </p:sp>
      <p:grpSp>
        <p:nvGrpSpPr>
          <p:cNvPr id="24587" name="Group 11">
            <a:extLst>
              <a:ext uri="{FF2B5EF4-FFF2-40B4-BE49-F238E27FC236}">
                <a16:creationId xmlns:a16="http://schemas.microsoft.com/office/drawing/2014/main" id="{5FEF4B63-655B-90E7-239D-81244AE7CBE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4876800" cy="579438"/>
            <a:chOff x="432" y="1584"/>
            <a:chExt cx="3072" cy="365"/>
          </a:xfrm>
        </p:grpSpPr>
        <p:sp>
          <p:nvSpPr>
            <p:cNvPr id="24579" name="Text Box 3">
              <a:extLst>
                <a:ext uri="{FF2B5EF4-FFF2-40B4-BE49-F238E27FC236}">
                  <a16:creationId xmlns:a16="http://schemas.microsoft.com/office/drawing/2014/main" id="{7CCDE193-B2B2-6E65-C6CF-E76E54AAED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584"/>
              <a:ext cx="9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H + O</a:t>
              </a:r>
            </a:p>
          </p:txBody>
        </p:sp>
        <p:sp>
          <p:nvSpPr>
            <p:cNvPr id="24580" name="Text Box 4">
              <a:extLst>
                <a:ext uri="{FF2B5EF4-FFF2-40B4-BE49-F238E27FC236}">
                  <a16:creationId xmlns:a16="http://schemas.microsoft.com/office/drawing/2014/main" id="{5ECB6335-1463-2898-EA29-1D41878709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584"/>
              <a:ext cx="22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=  H</a:t>
              </a:r>
              <a:r>
                <a:rPr lang="en-US" altLang="en-US" sz="3200" b="1" i="1" baseline="-25000">
                  <a:latin typeface="Arial" panose="020B0604020202020204" pitchFamily="34" charset="0"/>
                </a:rPr>
                <a:t>2</a:t>
              </a:r>
              <a:r>
                <a:rPr lang="en-US" altLang="en-US" sz="3200" b="1" i="1">
                  <a:latin typeface="Arial" panose="020B0604020202020204" pitchFamily="34" charset="0"/>
                </a:rPr>
                <a:t>O  =  </a:t>
              </a:r>
              <a:r>
                <a:rPr lang="en-US" altLang="en-US" sz="3200" b="1" i="1">
                  <a:latin typeface="Century Schoolbook" panose="02040604050505020304" pitchFamily="18" charset="0"/>
                </a:rPr>
                <a:t>Water</a:t>
              </a:r>
            </a:p>
          </p:txBody>
        </p:sp>
      </p:grpSp>
      <p:grpSp>
        <p:nvGrpSpPr>
          <p:cNvPr id="24588" name="Group 12">
            <a:extLst>
              <a:ext uri="{FF2B5EF4-FFF2-40B4-BE49-F238E27FC236}">
                <a16:creationId xmlns:a16="http://schemas.microsoft.com/office/drawing/2014/main" id="{7497BC10-9029-2292-8E80-ED56B789B97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429000"/>
            <a:ext cx="7620000" cy="579438"/>
            <a:chOff x="432" y="2160"/>
            <a:chExt cx="4800" cy="365"/>
          </a:xfrm>
        </p:grpSpPr>
        <p:sp>
          <p:nvSpPr>
            <p:cNvPr id="24581" name="Text Box 5">
              <a:extLst>
                <a:ext uri="{FF2B5EF4-FFF2-40B4-BE49-F238E27FC236}">
                  <a16:creationId xmlns:a16="http://schemas.microsoft.com/office/drawing/2014/main" id="{06FE8EBF-7CD5-328E-2C16-D22CD74A4C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160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H + Cl</a:t>
              </a:r>
            </a:p>
          </p:txBody>
        </p:sp>
        <p:sp>
          <p:nvSpPr>
            <p:cNvPr id="24582" name="Text Box 6">
              <a:extLst>
                <a:ext uri="{FF2B5EF4-FFF2-40B4-BE49-F238E27FC236}">
                  <a16:creationId xmlns:a16="http://schemas.microsoft.com/office/drawing/2014/main" id="{51B1AC52-878A-3B14-5B69-67EA264DED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160"/>
              <a:ext cx="39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=  HCl  =  </a:t>
              </a:r>
              <a:r>
                <a:rPr lang="en-US" altLang="en-US" sz="3200" b="1" i="1">
                  <a:latin typeface="Century Schoolbook" panose="02040604050505020304" pitchFamily="18" charset="0"/>
                </a:rPr>
                <a:t>Hydrochloric Acid</a:t>
              </a:r>
            </a:p>
          </p:txBody>
        </p:sp>
      </p:grpSp>
      <p:grpSp>
        <p:nvGrpSpPr>
          <p:cNvPr id="24589" name="Group 13">
            <a:extLst>
              <a:ext uri="{FF2B5EF4-FFF2-40B4-BE49-F238E27FC236}">
                <a16:creationId xmlns:a16="http://schemas.microsoft.com/office/drawing/2014/main" id="{7E3DA259-2B54-B922-1A2E-7602679DA1C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343400"/>
            <a:ext cx="7010400" cy="579438"/>
            <a:chOff x="432" y="2736"/>
            <a:chExt cx="4416" cy="365"/>
          </a:xfrm>
        </p:grpSpPr>
        <p:sp>
          <p:nvSpPr>
            <p:cNvPr id="24583" name="Text Box 7">
              <a:extLst>
                <a:ext uri="{FF2B5EF4-FFF2-40B4-BE49-F238E27FC236}">
                  <a16:creationId xmlns:a16="http://schemas.microsoft.com/office/drawing/2014/main" id="{DEE15988-3F88-3AA3-426F-C63B7FCE34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736"/>
              <a:ext cx="9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C + O</a:t>
              </a:r>
            </a:p>
          </p:txBody>
        </p:sp>
        <p:sp>
          <p:nvSpPr>
            <p:cNvPr id="24584" name="Text Box 8">
              <a:extLst>
                <a:ext uri="{FF2B5EF4-FFF2-40B4-BE49-F238E27FC236}">
                  <a16:creationId xmlns:a16="http://schemas.microsoft.com/office/drawing/2014/main" id="{FE03ED6B-2885-E60F-8791-A133C3E9BE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736"/>
              <a:ext cx="36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=  CO</a:t>
              </a:r>
              <a:r>
                <a:rPr lang="en-US" altLang="en-US" sz="3200" b="1" i="1" baseline="-25000">
                  <a:latin typeface="Arial" panose="020B0604020202020204" pitchFamily="34" charset="0"/>
                </a:rPr>
                <a:t>2</a:t>
              </a:r>
              <a:r>
                <a:rPr lang="en-US" altLang="en-US" sz="3200" b="1" i="1">
                  <a:latin typeface="Arial" panose="020B0604020202020204" pitchFamily="34" charset="0"/>
                </a:rPr>
                <a:t>  =  </a:t>
              </a:r>
              <a:r>
                <a:rPr lang="en-US" altLang="en-US" sz="3200" b="1" i="1">
                  <a:latin typeface="Century Schoolbook" panose="02040604050505020304" pitchFamily="18" charset="0"/>
                </a:rPr>
                <a:t>Carbon Dioxide</a:t>
              </a:r>
            </a:p>
          </p:txBody>
        </p:sp>
      </p:grpSp>
      <p:grpSp>
        <p:nvGrpSpPr>
          <p:cNvPr id="24590" name="Group 14">
            <a:extLst>
              <a:ext uri="{FF2B5EF4-FFF2-40B4-BE49-F238E27FC236}">
                <a16:creationId xmlns:a16="http://schemas.microsoft.com/office/drawing/2014/main" id="{189D87FF-B583-6FF9-8AD7-F47D8054960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81600"/>
            <a:ext cx="8229600" cy="579438"/>
            <a:chOff x="432" y="3264"/>
            <a:chExt cx="5184" cy="365"/>
          </a:xfrm>
        </p:grpSpPr>
        <p:sp>
          <p:nvSpPr>
            <p:cNvPr id="24585" name="Text Box 9">
              <a:extLst>
                <a:ext uri="{FF2B5EF4-FFF2-40B4-BE49-F238E27FC236}">
                  <a16:creationId xmlns:a16="http://schemas.microsoft.com/office/drawing/2014/main" id="{EDDADDBB-4F0E-2500-A0AB-75D3800A51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264"/>
              <a:ext cx="11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Na + Cl</a:t>
              </a:r>
            </a:p>
          </p:txBody>
        </p:sp>
        <p:sp>
          <p:nvSpPr>
            <p:cNvPr id="24586" name="Text Box 10">
              <a:extLst>
                <a:ext uri="{FF2B5EF4-FFF2-40B4-BE49-F238E27FC236}">
                  <a16:creationId xmlns:a16="http://schemas.microsoft.com/office/drawing/2014/main" id="{02FF5419-C573-B1DF-88AA-18F81039B1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3264"/>
              <a:ext cx="41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=  NaCl  =  </a:t>
              </a:r>
              <a:r>
                <a:rPr lang="en-US" altLang="en-US" sz="3200" b="1" i="1">
                  <a:latin typeface="Century Schoolbook" panose="02040604050505020304" pitchFamily="18" charset="0"/>
                </a:rPr>
                <a:t>Common Table Salt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7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6" presetID="17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0CECFA0-5D6D-873B-65D0-402457B83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5334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i="1"/>
              <a:t>Examples of Organic Compounds</a:t>
            </a:r>
            <a:r>
              <a:rPr lang="en-US" altLang="en-US" sz="4800" b="1" i="1"/>
              <a:t> </a:t>
            </a:r>
          </a:p>
        </p:txBody>
      </p:sp>
      <p:grpSp>
        <p:nvGrpSpPr>
          <p:cNvPr id="10261" name="Group 21">
            <a:extLst>
              <a:ext uri="{FF2B5EF4-FFF2-40B4-BE49-F238E27FC236}">
                <a16:creationId xmlns:a16="http://schemas.microsoft.com/office/drawing/2014/main" id="{8B88B572-563F-5149-EC7A-90DE15E936E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514600"/>
            <a:ext cx="8610600" cy="946150"/>
            <a:chOff x="240" y="1584"/>
            <a:chExt cx="5424" cy="596"/>
          </a:xfrm>
        </p:grpSpPr>
        <p:sp>
          <p:nvSpPr>
            <p:cNvPr id="10245" name="Text Box 5">
              <a:extLst>
                <a:ext uri="{FF2B5EF4-FFF2-40B4-BE49-F238E27FC236}">
                  <a16:creationId xmlns:a16="http://schemas.microsoft.com/office/drawing/2014/main" id="{7EB57D7E-8D14-AA61-76E1-05E2CD9B79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632"/>
              <a:ext cx="10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i="1">
                  <a:latin typeface="Arial" panose="020B0604020202020204" pitchFamily="34" charset="0"/>
                </a:rPr>
                <a:t>C, H + O</a:t>
              </a:r>
            </a:p>
          </p:txBody>
        </p:sp>
        <p:sp>
          <p:nvSpPr>
            <p:cNvPr id="10246" name="Text Box 6">
              <a:extLst>
                <a:ext uri="{FF2B5EF4-FFF2-40B4-BE49-F238E27FC236}">
                  <a16:creationId xmlns:a16="http://schemas.microsoft.com/office/drawing/2014/main" id="{D566D9B6-7307-9B4F-1CCA-8CA5ABD9D9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584"/>
              <a:ext cx="336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i="1">
                  <a:latin typeface="Century Schoolbook" panose="02040604050505020304" pitchFamily="18" charset="0"/>
                </a:rPr>
                <a:t>Carbohydrates = Sugars, starches &amp; cellulose</a:t>
              </a:r>
            </a:p>
          </p:txBody>
        </p:sp>
        <p:sp>
          <p:nvSpPr>
            <p:cNvPr id="10257" name="Line 17">
              <a:extLst>
                <a:ext uri="{FF2B5EF4-FFF2-40B4-BE49-F238E27FC236}">
                  <a16:creationId xmlns:a16="http://schemas.microsoft.com/office/drawing/2014/main" id="{054558FD-5CAF-B2DC-C077-6D9C7CAD92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1776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10262" name="Group 22">
            <a:extLst>
              <a:ext uri="{FF2B5EF4-FFF2-40B4-BE49-F238E27FC236}">
                <a16:creationId xmlns:a16="http://schemas.microsoft.com/office/drawing/2014/main" id="{35C20EA6-6B73-0D5D-7543-9460D75D4B0B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429000"/>
            <a:ext cx="8153400" cy="519113"/>
            <a:chOff x="240" y="2160"/>
            <a:chExt cx="5136" cy="327"/>
          </a:xfrm>
        </p:grpSpPr>
        <p:sp>
          <p:nvSpPr>
            <p:cNvPr id="10251" name="Text Box 11">
              <a:extLst>
                <a:ext uri="{FF2B5EF4-FFF2-40B4-BE49-F238E27FC236}">
                  <a16:creationId xmlns:a16="http://schemas.microsoft.com/office/drawing/2014/main" id="{40C3A724-2592-784D-498C-F26E6D50C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160"/>
              <a:ext cx="10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i="1">
                  <a:latin typeface="Arial" panose="020B0604020202020204" pitchFamily="34" charset="0"/>
                </a:rPr>
                <a:t>C, H + O</a:t>
              </a:r>
            </a:p>
          </p:txBody>
        </p:sp>
        <p:sp>
          <p:nvSpPr>
            <p:cNvPr id="10252" name="Text Box 12">
              <a:extLst>
                <a:ext uri="{FF2B5EF4-FFF2-40B4-BE49-F238E27FC236}">
                  <a16:creationId xmlns:a16="http://schemas.microsoft.com/office/drawing/2014/main" id="{9B689B30-2463-AF82-BAB5-5962B701F0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160"/>
              <a:ext cx="30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i="1">
                  <a:latin typeface="Century Schoolbook" panose="02040604050505020304" pitchFamily="18" charset="0"/>
                </a:rPr>
                <a:t>Lipids  =  Fats  &amp;  Oils</a:t>
              </a:r>
            </a:p>
          </p:txBody>
        </p:sp>
        <p:sp>
          <p:nvSpPr>
            <p:cNvPr id="10258" name="Line 18">
              <a:extLst>
                <a:ext uri="{FF2B5EF4-FFF2-40B4-BE49-F238E27FC236}">
                  <a16:creationId xmlns:a16="http://schemas.microsoft.com/office/drawing/2014/main" id="{39060E6B-0B7C-C033-1BF3-F54DB8223A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352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10263" name="Group 23">
            <a:extLst>
              <a:ext uri="{FF2B5EF4-FFF2-40B4-BE49-F238E27FC236}">
                <a16:creationId xmlns:a16="http://schemas.microsoft.com/office/drawing/2014/main" id="{132C5BC3-E6B0-F2BF-E9B5-71FF28340E42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114800"/>
            <a:ext cx="5257800" cy="1006475"/>
            <a:chOff x="144" y="2592"/>
            <a:chExt cx="3312" cy="634"/>
          </a:xfrm>
        </p:grpSpPr>
        <p:sp>
          <p:nvSpPr>
            <p:cNvPr id="10253" name="Text Box 13">
              <a:extLst>
                <a:ext uri="{FF2B5EF4-FFF2-40B4-BE49-F238E27FC236}">
                  <a16:creationId xmlns:a16="http://schemas.microsoft.com/office/drawing/2014/main" id="{677DA991-BC1B-D7F8-EF75-42048AED2D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592"/>
              <a:ext cx="168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i="1">
                  <a:latin typeface="Arial" panose="020B0604020202020204" pitchFamily="34" charset="0"/>
                </a:rPr>
                <a:t>C, H, O, N, &amp; </a:t>
              </a:r>
              <a:r>
                <a:rPr lang="en-US" altLang="en-US" sz="2000" b="1" i="1">
                  <a:latin typeface="Arial" panose="020B0604020202020204" pitchFamily="34" charset="0"/>
                </a:rPr>
                <a:t>sometimes</a:t>
              </a:r>
              <a:r>
                <a:rPr lang="en-US" altLang="en-US" sz="2800" b="1" i="1">
                  <a:latin typeface="Arial" panose="020B0604020202020204" pitchFamily="34" charset="0"/>
                </a:rPr>
                <a:t> P + S</a:t>
              </a:r>
              <a:r>
                <a:rPr lang="en-US" altLang="en-US" sz="3200" b="1" i="1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0254" name="Text Box 14">
              <a:extLst>
                <a:ext uri="{FF2B5EF4-FFF2-40B4-BE49-F238E27FC236}">
                  <a16:creationId xmlns:a16="http://schemas.microsoft.com/office/drawing/2014/main" id="{3D36B7D1-B9D1-4246-8ADA-879F6ABC8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688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i="1">
                  <a:latin typeface="Century Schoolbook" panose="02040604050505020304" pitchFamily="18" charset="0"/>
                </a:rPr>
                <a:t>Proteins</a:t>
              </a:r>
            </a:p>
          </p:txBody>
        </p:sp>
        <p:sp>
          <p:nvSpPr>
            <p:cNvPr id="10259" name="Line 19">
              <a:extLst>
                <a:ext uri="{FF2B5EF4-FFF2-40B4-BE49-F238E27FC236}">
                  <a16:creationId xmlns:a16="http://schemas.microsoft.com/office/drawing/2014/main" id="{8DB06786-C9A4-4CD3-36AA-5659984F28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2832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10264" name="Group 24">
            <a:extLst>
              <a:ext uri="{FF2B5EF4-FFF2-40B4-BE49-F238E27FC236}">
                <a16:creationId xmlns:a16="http://schemas.microsoft.com/office/drawing/2014/main" id="{874BFAB4-4284-6B24-FC4C-D87E3E6F9AEB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5334000"/>
            <a:ext cx="8763000" cy="579438"/>
            <a:chOff x="96" y="3360"/>
            <a:chExt cx="5520" cy="365"/>
          </a:xfrm>
        </p:grpSpPr>
        <p:sp>
          <p:nvSpPr>
            <p:cNvPr id="10255" name="Text Box 15">
              <a:extLst>
                <a:ext uri="{FF2B5EF4-FFF2-40B4-BE49-F238E27FC236}">
                  <a16:creationId xmlns:a16="http://schemas.microsoft.com/office/drawing/2014/main" id="{5F3549A4-4B33-F676-9F32-8191DB59A6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360"/>
              <a:ext cx="16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i="1">
                  <a:latin typeface="Arial" panose="020B0604020202020204" pitchFamily="34" charset="0"/>
                </a:rPr>
                <a:t>C, H, O, N, + P</a:t>
              </a:r>
              <a:r>
                <a:rPr lang="en-US" altLang="en-US" sz="3200" b="1" i="1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0256" name="Text Box 16">
              <a:extLst>
                <a:ext uri="{FF2B5EF4-FFF2-40B4-BE49-F238E27FC236}">
                  <a16:creationId xmlns:a16="http://schemas.microsoft.com/office/drawing/2014/main" id="{7446549E-2E3A-B044-6A54-60428CDF83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360"/>
              <a:ext cx="33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i="1">
                  <a:latin typeface="Century Schoolbook" panose="02040604050505020304" pitchFamily="18" charset="0"/>
                </a:rPr>
                <a:t>Nucleic Acids – DNA &amp; RNA</a:t>
              </a:r>
            </a:p>
          </p:txBody>
        </p:sp>
        <p:sp>
          <p:nvSpPr>
            <p:cNvPr id="10260" name="Line 20">
              <a:extLst>
                <a:ext uri="{FF2B5EF4-FFF2-40B4-BE49-F238E27FC236}">
                  <a16:creationId xmlns:a16="http://schemas.microsoft.com/office/drawing/2014/main" id="{E8EB851A-120D-C52E-E7EF-1DC7DA759A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552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90C091C4-54E2-2377-3149-10E56A568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438400"/>
            <a:ext cx="2579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>
            <a:extLst>
              <a:ext uri="{FF2B5EF4-FFF2-40B4-BE49-F238E27FC236}">
                <a16:creationId xmlns:a16="http://schemas.microsoft.com/office/drawing/2014/main" id="{06D38982-7E08-84C8-F07D-118A02AC4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57200"/>
            <a:ext cx="3581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/>
              <a:t>Chemistry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D1813521-2AF0-CFCB-9DFD-605C24183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257800"/>
            <a:ext cx="5105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i="1"/>
              <a:t>Diga, diga, diga, diga, that’s all folks!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2D40D89A-6F15-49A6-B853-4D2DF6593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3581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/>
              <a:t>Matter</a:t>
            </a:r>
          </a:p>
        </p:txBody>
      </p:sp>
      <p:pic>
        <p:nvPicPr>
          <p:cNvPr id="15363" name="Picture 3">
            <a:extLst>
              <a:ext uri="{FF2B5EF4-FFF2-40B4-BE49-F238E27FC236}">
                <a16:creationId xmlns:a16="http://schemas.microsoft.com/office/drawing/2014/main" id="{2FFEC438-D2BC-D8C1-D0EE-A36A0C86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37338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>
            <a:extLst>
              <a:ext uri="{FF2B5EF4-FFF2-40B4-BE49-F238E27FC236}">
                <a16:creationId xmlns:a16="http://schemas.microsoft.com/office/drawing/2014/main" id="{2A69DD76-0A59-1C77-B44A-65110455D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352800"/>
            <a:ext cx="1404938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>
            <a:extLst>
              <a:ext uri="{FF2B5EF4-FFF2-40B4-BE49-F238E27FC236}">
                <a16:creationId xmlns:a16="http://schemas.microsoft.com/office/drawing/2014/main" id="{E927D6B6-D579-B918-F4D2-1173290B6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648200"/>
            <a:ext cx="4419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/>
              <a:t>Matter = any material substance with Mass     &amp;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>
            <a:extLst>
              <a:ext uri="{FF2B5EF4-FFF2-40B4-BE49-F238E27FC236}">
                <a16:creationId xmlns:a16="http://schemas.microsoft.com/office/drawing/2014/main" id="{7D0E58B2-F9D8-5F1D-D5EB-587F46C7D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53ADA244-965D-56DB-EF66-2B09BB8B3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3581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/>
              <a:t>Matter</a:t>
            </a:r>
          </a:p>
        </p:txBody>
      </p:sp>
      <p:grpSp>
        <p:nvGrpSpPr>
          <p:cNvPr id="2058" name="Group 10">
            <a:extLst>
              <a:ext uri="{FF2B5EF4-FFF2-40B4-BE49-F238E27FC236}">
                <a16:creationId xmlns:a16="http://schemas.microsoft.com/office/drawing/2014/main" id="{55883253-0847-A48A-BF3E-EC07FF6F1D15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819400"/>
            <a:ext cx="2857500" cy="3695700"/>
            <a:chOff x="192" y="1776"/>
            <a:chExt cx="1800" cy="2328"/>
          </a:xfrm>
        </p:grpSpPr>
        <p:pic>
          <p:nvPicPr>
            <p:cNvPr id="2051" name="Picture 3">
              <a:extLst>
                <a:ext uri="{FF2B5EF4-FFF2-40B4-BE49-F238E27FC236}">
                  <a16:creationId xmlns:a16="http://schemas.microsoft.com/office/drawing/2014/main" id="{2D022317-369B-CB5B-570D-BF36FDD6FF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304"/>
              <a:ext cx="1800" cy="1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4" name="Text Box 6">
              <a:extLst>
                <a:ext uri="{FF2B5EF4-FFF2-40B4-BE49-F238E27FC236}">
                  <a16:creationId xmlns:a16="http://schemas.microsoft.com/office/drawing/2014/main" id="{C20191AB-4652-75C3-DCF5-1B58DFF151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776"/>
              <a:ext cx="1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/>
                <a:t>Solid</a:t>
              </a:r>
            </a:p>
          </p:txBody>
        </p:sp>
      </p:grpSp>
      <p:grpSp>
        <p:nvGrpSpPr>
          <p:cNvPr id="2059" name="Group 11">
            <a:extLst>
              <a:ext uri="{FF2B5EF4-FFF2-40B4-BE49-F238E27FC236}">
                <a16:creationId xmlns:a16="http://schemas.microsoft.com/office/drawing/2014/main" id="{EF943FED-4103-E781-1B42-177203BFE57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209800"/>
            <a:ext cx="2743200" cy="2941638"/>
            <a:chOff x="1968" y="1392"/>
            <a:chExt cx="1728" cy="1853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01217C7B-91B0-F7A8-A239-AA4C0D7286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392"/>
              <a:ext cx="1728" cy="1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5" name="Text Box 7">
              <a:extLst>
                <a:ext uri="{FF2B5EF4-FFF2-40B4-BE49-F238E27FC236}">
                  <a16:creationId xmlns:a16="http://schemas.microsoft.com/office/drawing/2014/main" id="{A1ABB178-1F0F-871E-CF33-20A9BA0F0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880"/>
              <a:ext cx="1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/>
                <a:t>Liquid</a:t>
              </a:r>
            </a:p>
          </p:txBody>
        </p:sp>
      </p:grpSp>
      <p:grpSp>
        <p:nvGrpSpPr>
          <p:cNvPr id="2060" name="Group 12">
            <a:extLst>
              <a:ext uri="{FF2B5EF4-FFF2-40B4-BE49-F238E27FC236}">
                <a16:creationId xmlns:a16="http://schemas.microsoft.com/office/drawing/2014/main" id="{4DF33718-275A-5D18-2FF6-E6E0E31098D1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2971800"/>
            <a:ext cx="2971800" cy="3600450"/>
            <a:chOff x="3744" y="1872"/>
            <a:chExt cx="1872" cy="2268"/>
          </a:xfrm>
        </p:grpSpPr>
        <p:pic>
          <p:nvPicPr>
            <p:cNvPr id="2053" name="Picture 5">
              <a:extLst>
                <a:ext uri="{FF2B5EF4-FFF2-40B4-BE49-F238E27FC236}">
                  <a16:creationId xmlns:a16="http://schemas.microsoft.com/office/drawing/2014/main" id="{012832BE-55CD-0626-E74B-5C5C91F667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2736"/>
              <a:ext cx="1872" cy="14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6" name="Text Box 8">
              <a:extLst>
                <a:ext uri="{FF2B5EF4-FFF2-40B4-BE49-F238E27FC236}">
                  <a16:creationId xmlns:a16="http://schemas.microsoft.com/office/drawing/2014/main" id="{C6896792-5659-8FEE-96FF-3E2CF1F85E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872"/>
              <a:ext cx="1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/>
                <a:t>Gas</a:t>
              </a:r>
            </a:p>
          </p:txBody>
        </p:sp>
      </p:grpSp>
      <p:sp>
        <p:nvSpPr>
          <p:cNvPr id="2057" name="Text Box 9">
            <a:extLst>
              <a:ext uri="{FF2B5EF4-FFF2-40B4-BE49-F238E27FC236}">
                <a16:creationId xmlns:a16="http://schemas.microsoft.com/office/drawing/2014/main" id="{DC3F3122-1ACE-34E7-4660-E1BAA2271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09600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/>
              <a:t>comes in 3 phases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56CBE30D-FF46-CC65-5885-D0E5CDC6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2514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/>
              <a:t>Solid</a:t>
            </a:r>
          </a:p>
        </p:txBody>
      </p:sp>
      <p:pic>
        <p:nvPicPr>
          <p:cNvPr id="5123" name="Picture 3">
            <a:extLst>
              <a:ext uri="{FF2B5EF4-FFF2-40B4-BE49-F238E27FC236}">
                <a16:creationId xmlns:a16="http://schemas.microsoft.com/office/drawing/2014/main" id="{0D2BCE65-7DD2-F2BC-4794-69A1DC640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Text Box 4">
            <a:extLst>
              <a:ext uri="{FF2B5EF4-FFF2-40B4-BE49-F238E27FC236}">
                <a16:creationId xmlns:a16="http://schemas.microsoft.com/office/drawing/2014/main" id="{BAEAB655-F9E7-C0B8-D611-AC059A81D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350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/>
              <a:t>Definite Shape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A1DDD04D-2054-1554-1D30-6B0F37B69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486400"/>
            <a:ext cx="350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/>
              <a:t>Definite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0636728C-D233-FA04-58B9-99C2CC53D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2362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/>
              <a:t>Liquid</a:t>
            </a: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20983175-39B8-B97C-A509-21C50D54D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52800"/>
            <a:ext cx="32766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Text Box 4">
            <a:extLst>
              <a:ext uri="{FF2B5EF4-FFF2-40B4-BE49-F238E27FC236}">
                <a16:creationId xmlns:a16="http://schemas.microsoft.com/office/drawing/2014/main" id="{E0C75D49-C3F6-D8F6-B2AE-B8AB6DC31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133600"/>
            <a:ext cx="3810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/>
              <a:t>Indefinite Shape</a:t>
            </a:r>
            <a:r>
              <a:rPr lang="en-US" altLang="en-US" sz="3200" b="1" i="1"/>
              <a:t> – takes the shape of the container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C050C279-EA59-1EB2-81DE-10C57CE9E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943600"/>
            <a:ext cx="350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i="1"/>
              <a:t>Definite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55A9F5C1-08C4-58E8-EA33-2F96EAA3F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2362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/>
              <a:t>Gas</a:t>
            </a:r>
          </a:p>
        </p:txBody>
      </p:sp>
      <p:pic>
        <p:nvPicPr>
          <p:cNvPr id="7171" name="Picture 3">
            <a:extLst>
              <a:ext uri="{FF2B5EF4-FFF2-40B4-BE49-F238E27FC236}">
                <a16:creationId xmlns:a16="http://schemas.microsoft.com/office/drawing/2014/main" id="{11D06544-79AB-D5B0-6825-C488F3B33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00400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Text Box 4">
            <a:extLst>
              <a:ext uri="{FF2B5EF4-FFF2-40B4-BE49-F238E27FC236}">
                <a16:creationId xmlns:a16="http://schemas.microsoft.com/office/drawing/2014/main" id="{594BE3AA-AB4A-F7E2-B3E1-4315A741B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133600"/>
            <a:ext cx="3657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/>
              <a:t>Indefinite Shape</a:t>
            </a:r>
            <a:r>
              <a:rPr lang="en-US" altLang="en-US" sz="3200" b="1" i="1"/>
              <a:t> – takes the shape of the container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A38CAA77-18B9-BA95-5FB2-D4871A1E3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00600"/>
            <a:ext cx="3962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/>
              <a:t>Indefinite Volume</a:t>
            </a:r>
            <a:r>
              <a:rPr lang="en-US" altLang="en-US" sz="3200" b="1" i="1"/>
              <a:t> – can expand and be compressed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>
            <a:extLst>
              <a:ext uri="{FF2B5EF4-FFF2-40B4-BE49-F238E27FC236}">
                <a16:creationId xmlns:a16="http://schemas.microsoft.com/office/drawing/2014/main" id="{35C0101E-0B85-782F-1E62-0D6242303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2590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/>
              <a:t>Elements 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38480920-362B-8D7E-579A-9F46F66BB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200400"/>
            <a:ext cx="6045200" cy="335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Text Box 5">
            <a:extLst>
              <a:ext uri="{FF2B5EF4-FFF2-40B4-BE49-F238E27FC236}">
                <a16:creationId xmlns:a16="http://schemas.microsoft.com/office/drawing/2014/main" id="{C636F562-843B-25B6-6127-2B9868050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334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1">
                <a:latin typeface="Century Schoolbook" panose="02040604050505020304" pitchFamily="18" charset="0"/>
                <a:cs typeface="Arial" panose="020B0604020202020204" pitchFamily="34" charset="0"/>
              </a:rPr>
              <a:t>one of the 100+ pure substances</a:t>
            </a:r>
            <a:r>
              <a:rPr lang="en-US" altLang="en-US" sz="3200" b="1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15E7E8D3-5C9D-A3C4-29F6-623081BFC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1">
                <a:latin typeface="Century Schoolbook" panose="02040604050505020304" pitchFamily="18" charset="0"/>
                <a:cs typeface="Arial" panose="020B0604020202020204" pitchFamily="34" charset="0"/>
              </a:rPr>
              <a:t>that make up everything in the universe</a:t>
            </a:r>
            <a:r>
              <a:rPr lang="en-US" altLang="en-US" sz="3200" b="1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8" presetID="17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utoUpdateAnimBg="0"/>
      <p:bldP spid="103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FB65250C-00C3-6197-506A-583EADFEF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5943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/>
              <a:t>Examples of Elements </a:t>
            </a:r>
          </a:p>
        </p:txBody>
      </p:sp>
      <p:grpSp>
        <p:nvGrpSpPr>
          <p:cNvPr id="16409" name="Group 25">
            <a:extLst>
              <a:ext uri="{FF2B5EF4-FFF2-40B4-BE49-F238E27FC236}">
                <a16:creationId xmlns:a16="http://schemas.microsoft.com/office/drawing/2014/main" id="{FF306F35-70CF-D19C-6D92-39970084FE0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962400"/>
            <a:ext cx="3505200" cy="579438"/>
            <a:chOff x="336" y="1584"/>
            <a:chExt cx="2208" cy="365"/>
          </a:xfrm>
        </p:grpSpPr>
        <p:sp>
          <p:nvSpPr>
            <p:cNvPr id="16387" name="Text Box 3">
              <a:extLst>
                <a:ext uri="{FF2B5EF4-FFF2-40B4-BE49-F238E27FC236}">
                  <a16:creationId xmlns:a16="http://schemas.microsoft.com/office/drawing/2014/main" id="{BD35EFA0-BD83-E233-AA7D-AC787EB7B2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584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16397" name="Text Box 13">
              <a:extLst>
                <a:ext uri="{FF2B5EF4-FFF2-40B4-BE49-F238E27FC236}">
                  <a16:creationId xmlns:a16="http://schemas.microsoft.com/office/drawing/2014/main" id="{9B2BBC7A-E01B-1A59-9CBB-9A1C22062E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584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=  Hydrogen</a:t>
              </a:r>
            </a:p>
          </p:txBody>
        </p:sp>
      </p:grpSp>
      <p:grpSp>
        <p:nvGrpSpPr>
          <p:cNvPr id="16410" name="Group 26">
            <a:extLst>
              <a:ext uri="{FF2B5EF4-FFF2-40B4-BE49-F238E27FC236}">
                <a16:creationId xmlns:a16="http://schemas.microsoft.com/office/drawing/2014/main" id="{AD98A63D-88A9-3B77-31A5-EA7C47C79DF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514600"/>
            <a:ext cx="3581400" cy="579438"/>
            <a:chOff x="336" y="2064"/>
            <a:chExt cx="2256" cy="365"/>
          </a:xfrm>
        </p:grpSpPr>
        <p:sp>
          <p:nvSpPr>
            <p:cNvPr id="16388" name="Text Box 4">
              <a:extLst>
                <a:ext uri="{FF2B5EF4-FFF2-40B4-BE49-F238E27FC236}">
                  <a16:creationId xmlns:a16="http://schemas.microsoft.com/office/drawing/2014/main" id="{0FC84F7E-78E8-9E55-BF1E-D2F9D6FB19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064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6398" name="Text Box 14">
              <a:extLst>
                <a:ext uri="{FF2B5EF4-FFF2-40B4-BE49-F238E27FC236}">
                  <a16:creationId xmlns:a16="http://schemas.microsoft.com/office/drawing/2014/main" id="{68234049-C4DD-8490-2329-DA6BFA1917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064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=  Carbon</a:t>
              </a:r>
            </a:p>
          </p:txBody>
        </p:sp>
      </p:grpSp>
      <p:grpSp>
        <p:nvGrpSpPr>
          <p:cNvPr id="16411" name="Group 27">
            <a:extLst>
              <a:ext uri="{FF2B5EF4-FFF2-40B4-BE49-F238E27FC236}">
                <a16:creationId xmlns:a16="http://schemas.microsoft.com/office/drawing/2014/main" id="{6265CF26-1554-800A-2CDB-344841767A3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200400"/>
            <a:ext cx="3581400" cy="579438"/>
            <a:chOff x="336" y="2496"/>
            <a:chExt cx="2256" cy="365"/>
          </a:xfrm>
        </p:grpSpPr>
        <p:sp>
          <p:nvSpPr>
            <p:cNvPr id="16389" name="Text Box 5">
              <a:extLst>
                <a:ext uri="{FF2B5EF4-FFF2-40B4-BE49-F238E27FC236}">
                  <a16:creationId xmlns:a16="http://schemas.microsoft.com/office/drawing/2014/main" id="{0D6B5C00-599A-DCD0-D459-33EF5AD129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496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16399" name="Text Box 15">
              <a:extLst>
                <a:ext uri="{FF2B5EF4-FFF2-40B4-BE49-F238E27FC236}">
                  <a16:creationId xmlns:a16="http://schemas.microsoft.com/office/drawing/2014/main" id="{014D0F36-B7A6-8673-F8B3-88595B060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496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=  Oxygen</a:t>
              </a:r>
            </a:p>
          </p:txBody>
        </p:sp>
      </p:grpSp>
      <p:grpSp>
        <p:nvGrpSpPr>
          <p:cNvPr id="16412" name="Group 28">
            <a:extLst>
              <a:ext uri="{FF2B5EF4-FFF2-40B4-BE49-F238E27FC236}">
                <a16:creationId xmlns:a16="http://schemas.microsoft.com/office/drawing/2014/main" id="{41EAA22E-6AAA-D41C-6D84-24ED09F5FA6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724400"/>
            <a:ext cx="3581400" cy="579438"/>
            <a:chOff x="336" y="2976"/>
            <a:chExt cx="2256" cy="365"/>
          </a:xfrm>
        </p:grpSpPr>
        <p:sp>
          <p:nvSpPr>
            <p:cNvPr id="16390" name="Text Box 6">
              <a:extLst>
                <a:ext uri="{FF2B5EF4-FFF2-40B4-BE49-F238E27FC236}">
                  <a16:creationId xmlns:a16="http://schemas.microsoft.com/office/drawing/2014/main" id="{93AD3549-C15E-D62E-DEE5-9CE0AC778C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976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16400" name="Text Box 16">
              <a:extLst>
                <a:ext uri="{FF2B5EF4-FFF2-40B4-BE49-F238E27FC236}">
                  <a16:creationId xmlns:a16="http://schemas.microsoft.com/office/drawing/2014/main" id="{7327578F-6210-F9E3-2EB1-8E14A6F255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976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=  Nitrogen</a:t>
              </a:r>
            </a:p>
          </p:txBody>
        </p:sp>
      </p:grpSp>
      <p:grpSp>
        <p:nvGrpSpPr>
          <p:cNvPr id="16413" name="Group 29">
            <a:extLst>
              <a:ext uri="{FF2B5EF4-FFF2-40B4-BE49-F238E27FC236}">
                <a16:creationId xmlns:a16="http://schemas.microsoft.com/office/drawing/2014/main" id="{459CD278-C13C-103D-C949-854D81E68EB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486400"/>
            <a:ext cx="3581400" cy="579438"/>
            <a:chOff x="336" y="3456"/>
            <a:chExt cx="2256" cy="365"/>
          </a:xfrm>
        </p:grpSpPr>
        <p:sp>
          <p:nvSpPr>
            <p:cNvPr id="16391" name="Text Box 7">
              <a:extLst>
                <a:ext uri="{FF2B5EF4-FFF2-40B4-BE49-F238E27FC236}">
                  <a16:creationId xmlns:a16="http://schemas.microsoft.com/office/drawing/2014/main" id="{4DCC3FE4-1BB5-3AA6-C3A4-92C7936197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456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S</a:t>
              </a:r>
            </a:p>
          </p:txBody>
        </p:sp>
        <p:sp>
          <p:nvSpPr>
            <p:cNvPr id="16401" name="Text Box 17">
              <a:extLst>
                <a:ext uri="{FF2B5EF4-FFF2-40B4-BE49-F238E27FC236}">
                  <a16:creationId xmlns:a16="http://schemas.microsoft.com/office/drawing/2014/main" id="{CF2D1FAD-98BF-E431-1A5E-7989D2545A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3456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=  Sulfur</a:t>
              </a:r>
            </a:p>
          </p:txBody>
        </p:sp>
      </p:grpSp>
      <p:grpSp>
        <p:nvGrpSpPr>
          <p:cNvPr id="16414" name="Group 30">
            <a:extLst>
              <a:ext uri="{FF2B5EF4-FFF2-40B4-BE49-F238E27FC236}">
                <a16:creationId xmlns:a16="http://schemas.microsoft.com/office/drawing/2014/main" id="{9BF3998B-0E06-0F43-7E15-9A0AF4901F8B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2514600"/>
            <a:ext cx="3581400" cy="579438"/>
            <a:chOff x="3168" y="1584"/>
            <a:chExt cx="2256" cy="365"/>
          </a:xfrm>
        </p:grpSpPr>
        <p:sp>
          <p:nvSpPr>
            <p:cNvPr id="16396" name="Text Box 12">
              <a:extLst>
                <a:ext uri="{FF2B5EF4-FFF2-40B4-BE49-F238E27FC236}">
                  <a16:creationId xmlns:a16="http://schemas.microsoft.com/office/drawing/2014/main" id="{1BB8FA92-FBDE-89CF-B940-B6FA25373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584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Na</a:t>
              </a:r>
            </a:p>
          </p:txBody>
        </p:sp>
        <p:sp>
          <p:nvSpPr>
            <p:cNvPr id="16402" name="Text Box 18">
              <a:extLst>
                <a:ext uri="{FF2B5EF4-FFF2-40B4-BE49-F238E27FC236}">
                  <a16:creationId xmlns:a16="http://schemas.microsoft.com/office/drawing/2014/main" id="{BEF64207-A15B-699B-30B5-5A3889A1EB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584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=  Sodium</a:t>
              </a:r>
            </a:p>
          </p:txBody>
        </p:sp>
      </p:grpSp>
      <p:grpSp>
        <p:nvGrpSpPr>
          <p:cNvPr id="16415" name="Group 31">
            <a:extLst>
              <a:ext uri="{FF2B5EF4-FFF2-40B4-BE49-F238E27FC236}">
                <a16:creationId xmlns:a16="http://schemas.microsoft.com/office/drawing/2014/main" id="{5C816AA3-DA45-F78C-7FD1-ED2C731137B7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3200400"/>
            <a:ext cx="3581400" cy="579438"/>
            <a:chOff x="3168" y="2016"/>
            <a:chExt cx="2256" cy="365"/>
          </a:xfrm>
        </p:grpSpPr>
        <p:sp>
          <p:nvSpPr>
            <p:cNvPr id="16395" name="Text Box 11">
              <a:extLst>
                <a:ext uri="{FF2B5EF4-FFF2-40B4-BE49-F238E27FC236}">
                  <a16:creationId xmlns:a16="http://schemas.microsoft.com/office/drawing/2014/main" id="{29843B03-6576-A9CE-FA2E-3D2C16673B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2016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Ca</a:t>
              </a:r>
            </a:p>
          </p:txBody>
        </p:sp>
        <p:sp>
          <p:nvSpPr>
            <p:cNvPr id="16403" name="Text Box 19">
              <a:extLst>
                <a:ext uri="{FF2B5EF4-FFF2-40B4-BE49-F238E27FC236}">
                  <a16:creationId xmlns:a16="http://schemas.microsoft.com/office/drawing/2014/main" id="{A80C3B90-694B-6407-0BE8-7D762F12E1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016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=  Calcium</a:t>
              </a:r>
            </a:p>
          </p:txBody>
        </p:sp>
      </p:grpSp>
      <p:grpSp>
        <p:nvGrpSpPr>
          <p:cNvPr id="16416" name="Group 32">
            <a:extLst>
              <a:ext uri="{FF2B5EF4-FFF2-40B4-BE49-F238E27FC236}">
                <a16:creationId xmlns:a16="http://schemas.microsoft.com/office/drawing/2014/main" id="{D160D62F-C683-4A9F-A232-33FA3C1A073B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886200"/>
            <a:ext cx="3505200" cy="579438"/>
            <a:chOff x="3216" y="2448"/>
            <a:chExt cx="2208" cy="365"/>
          </a:xfrm>
        </p:grpSpPr>
        <p:sp>
          <p:nvSpPr>
            <p:cNvPr id="16394" name="Text Box 10">
              <a:extLst>
                <a:ext uri="{FF2B5EF4-FFF2-40B4-BE49-F238E27FC236}">
                  <a16:creationId xmlns:a16="http://schemas.microsoft.com/office/drawing/2014/main" id="{AE32E7F9-3AE9-F7DD-9041-A8EF3B92CE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448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K</a:t>
              </a:r>
            </a:p>
          </p:txBody>
        </p:sp>
        <p:sp>
          <p:nvSpPr>
            <p:cNvPr id="16404" name="Text Box 20">
              <a:extLst>
                <a:ext uri="{FF2B5EF4-FFF2-40B4-BE49-F238E27FC236}">
                  <a16:creationId xmlns:a16="http://schemas.microsoft.com/office/drawing/2014/main" id="{8D7DCC11-BBF0-61A8-10B1-1D11C190A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448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=  Potassium</a:t>
              </a:r>
            </a:p>
          </p:txBody>
        </p:sp>
      </p:grpSp>
      <p:grpSp>
        <p:nvGrpSpPr>
          <p:cNvPr id="16417" name="Group 33">
            <a:extLst>
              <a:ext uri="{FF2B5EF4-FFF2-40B4-BE49-F238E27FC236}">
                <a16:creationId xmlns:a16="http://schemas.microsoft.com/office/drawing/2014/main" id="{4DE77581-5DCA-8195-3B03-910D9DF81FF1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4572000"/>
            <a:ext cx="3505200" cy="579438"/>
            <a:chOff x="3216" y="2880"/>
            <a:chExt cx="2208" cy="365"/>
          </a:xfrm>
        </p:grpSpPr>
        <p:sp>
          <p:nvSpPr>
            <p:cNvPr id="16393" name="Text Box 9">
              <a:extLst>
                <a:ext uri="{FF2B5EF4-FFF2-40B4-BE49-F238E27FC236}">
                  <a16:creationId xmlns:a16="http://schemas.microsoft.com/office/drawing/2014/main" id="{A5927CA9-B070-1FEE-03BD-03B456C100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880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16405" name="Text Box 21">
              <a:extLst>
                <a:ext uri="{FF2B5EF4-FFF2-40B4-BE49-F238E27FC236}">
                  <a16:creationId xmlns:a16="http://schemas.microsoft.com/office/drawing/2014/main" id="{E1520D34-102B-ED78-F2E9-302E73243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880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=  Iodine</a:t>
              </a:r>
            </a:p>
          </p:txBody>
        </p:sp>
      </p:grpSp>
      <p:grpSp>
        <p:nvGrpSpPr>
          <p:cNvPr id="16418" name="Group 34">
            <a:extLst>
              <a:ext uri="{FF2B5EF4-FFF2-40B4-BE49-F238E27FC236}">
                <a16:creationId xmlns:a16="http://schemas.microsoft.com/office/drawing/2014/main" id="{62A642CC-2A9C-9723-40B9-D1BC242129F6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5410200"/>
            <a:ext cx="3505200" cy="579438"/>
            <a:chOff x="3216" y="3408"/>
            <a:chExt cx="2208" cy="365"/>
          </a:xfrm>
        </p:grpSpPr>
        <p:sp>
          <p:nvSpPr>
            <p:cNvPr id="16392" name="Text Box 8">
              <a:extLst>
                <a:ext uri="{FF2B5EF4-FFF2-40B4-BE49-F238E27FC236}">
                  <a16:creationId xmlns:a16="http://schemas.microsoft.com/office/drawing/2014/main" id="{8DF162EF-840D-8E8F-D63E-B0E885C90A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3408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Cl</a:t>
              </a:r>
            </a:p>
          </p:txBody>
        </p:sp>
        <p:sp>
          <p:nvSpPr>
            <p:cNvPr id="16406" name="Text Box 22">
              <a:extLst>
                <a:ext uri="{FF2B5EF4-FFF2-40B4-BE49-F238E27FC236}">
                  <a16:creationId xmlns:a16="http://schemas.microsoft.com/office/drawing/2014/main" id="{41FB2AEF-6AA8-58EE-CCCB-68F590267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408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=  Chlorine</a:t>
              </a:r>
            </a:p>
          </p:txBody>
        </p:sp>
      </p:grpSp>
      <p:grpSp>
        <p:nvGrpSpPr>
          <p:cNvPr id="16419" name="Group 35">
            <a:extLst>
              <a:ext uri="{FF2B5EF4-FFF2-40B4-BE49-F238E27FC236}">
                <a16:creationId xmlns:a16="http://schemas.microsoft.com/office/drawing/2014/main" id="{E6946C6B-A5BD-2BD0-DBDE-D47E6E24BB58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6096000"/>
            <a:ext cx="3962400" cy="579438"/>
            <a:chOff x="1632" y="3840"/>
            <a:chExt cx="2496" cy="365"/>
          </a:xfrm>
        </p:grpSpPr>
        <p:sp>
          <p:nvSpPr>
            <p:cNvPr id="16407" name="Text Box 23">
              <a:extLst>
                <a:ext uri="{FF2B5EF4-FFF2-40B4-BE49-F238E27FC236}">
                  <a16:creationId xmlns:a16="http://schemas.microsoft.com/office/drawing/2014/main" id="{9EE19673-B9F8-B2AA-94EF-5191DD58C0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3840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16408" name="Text Box 24">
              <a:extLst>
                <a:ext uri="{FF2B5EF4-FFF2-40B4-BE49-F238E27FC236}">
                  <a16:creationId xmlns:a16="http://schemas.microsoft.com/office/drawing/2014/main" id="{DC071F44-902F-7C27-BFBC-58A9F4A51F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840"/>
              <a:ext cx="19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b="1" i="1">
                  <a:latin typeface="Arial" panose="020B0604020202020204" pitchFamily="34" charset="0"/>
                </a:rPr>
                <a:t>=  Phosphorus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0" presetID="1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1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1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68" presetID="1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75" presetID="17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C2971A5C-71A2-A420-73BA-607A982CC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"/>
            <a:ext cx="2057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/>
              <a:t>Atom </a:t>
            </a:r>
          </a:p>
        </p:txBody>
      </p:sp>
      <p:grpSp>
        <p:nvGrpSpPr>
          <p:cNvPr id="14345" name="Group 9">
            <a:extLst>
              <a:ext uri="{FF2B5EF4-FFF2-40B4-BE49-F238E27FC236}">
                <a16:creationId xmlns:a16="http://schemas.microsoft.com/office/drawing/2014/main" id="{8C91D65F-C6B8-D779-CA0D-A9E0765E06EE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590800"/>
            <a:ext cx="5715000" cy="3824288"/>
            <a:chOff x="768" y="1632"/>
            <a:chExt cx="3600" cy="2409"/>
          </a:xfrm>
        </p:grpSpPr>
        <p:pic>
          <p:nvPicPr>
            <p:cNvPr id="14342" name="Picture 6">
              <a:extLst>
                <a:ext uri="{FF2B5EF4-FFF2-40B4-BE49-F238E27FC236}">
                  <a16:creationId xmlns:a16="http://schemas.microsoft.com/office/drawing/2014/main" id="{EDCD2920-2A3B-53B5-BD41-EE30E943B1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633"/>
              <a:ext cx="3600" cy="2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43" name="Rectangle 7">
              <a:extLst>
                <a:ext uri="{FF2B5EF4-FFF2-40B4-BE49-F238E27FC236}">
                  <a16:creationId xmlns:a16="http://schemas.microsoft.com/office/drawing/2014/main" id="{351492E8-1B56-F75A-AF39-AB2F592671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632"/>
              <a:ext cx="624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4344" name="Text Box 8">
            <a:extLst>
              <a:ext uri="{FF2B5EF4-FFF2-40B4-BE49-F238E27FC236}">
                <a16:creationId xmlns:a16="http://schemas.microsoft.com/office/drawing/2014/main" id="{2F44667B-5CE5-B8AF-F719-2A3628006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810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latin typeface="Century Schoolbook" panose="02040604050505020304" pitchFamily="18" charset="0"/>
                <a:cs typeface="Arial" panose="020B0604020202020204" pitchFamily="34" charset="0"/>
              </a:rPr>
              <a:t>the smallest particle making up elements</a:t>
            </a:r>
            <a:r>
              <a:rPr lang="en-US" altLang="en-US" sz="3200" b="1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10" presetID="23" presetClass="entr" presetSubtype="52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utoUpdateAnimBg="0"/>
    </p:bld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695</TotalTime>
  <Words>523</Words>
  <Application>Microsoft Office PowerPoint</Application>
  <PresentationFormat>On-screen Show (4:3)</PresentationFormat>
  <Paragraphs>164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Times New Roman</vt:lpstr>
      <vt:lpstr>Arial</vt:lpstr>
      <vt:lpstr>Century Schoolbook</vt:lpstr>
      <vt:lpstr>Fireball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chemistry lesson</dc:title>
  <dc:creator>Mark and Carla</dc:creator>
  <cp:lastModifiedBy>Nayan GRIFFITHS</cp:lastModifiedBy>
  <cp:revision>10</cp:revision>
  <dcterms:created xsi:type="dcterms:W3CDTF">2004-10-06T23:54:38Z</dcterms:created>
  <dcterms:modified xsi:type="dcterms:W3CDTF">2023-05-23T20:59:39Z</dcterms:modified>
</cp:coreProperties>
</file>